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6"/>
  </p:notesMasterIdLst>
  <p:sldIdLst>
    <p:sldId id="299" r:id="rId5"/>
    <p:sldId id="345" r:id="rId6"/>
    <p:sldId id="344" r:id="rId7"/>
    <p:sldId id="339" r:id="rId8"/>
    <p:sldId id="300" r:id="rId9"/>
    <p:sldId id="294" r:id="rId10"/>
    <p:sldId id="286" r:id="rId11"/>
    <p:sldId id="278" r:id="rId12"/>
    <p:sldId id="301" r:id="rId13"/>
    <p:sldId id="304" r:id="rId14"/>
    <p:sldId id="303" r:id="rId15"/>
    <p:sldId id="305" r:id="rId16"/>
    <p:sldId id="343" r:id="rId17"/>
    <p:sldId id="340" r:id="rId18"/>
    <p:sldId id="341" r:id="rId19"/>
    <p:sldId id="342" r:id="rId20"/>
    <p:sldId id="257" r:id="rId21"/>
    <p:sldId id="332" r:id="rId22"/>
    <p:sldId id="258" r:id="rId23"/>
    <p:sldId id="263" r:id="rId24"/>
    <p:sldId id="264" r:id="rId25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6" autoAdjust="0"/>
    <p:restoredTop sz="86387" autoAdjust="0"/>
  </p:normalViewPr>
  <p:slideViewPr>
    <p:cSldViewPr>
      <p:cViewPr varScale="1">
        <p:scale>
          <a:sx n="55" d="100"/>
          <a:sy n="55" d="100"/>
        </p:scale>
        <p:origin x="8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5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53D08-1597-4E99-AE3A-59552A7D1C1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E483-01F7-4505-B879-D91688BE49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720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B40A-EA5A-4423-A1E9-069DE659ED1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5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166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8062664" cy="41148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8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71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31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12768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28256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965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754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7544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92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609600"/>
            <a:ext cx="6984776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08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962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35696" y="285082"/>
            <a:ext cx="1653880" cy="10556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90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44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3F379996-8152-429A-94E5-CC0066161542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6053086-40E5-4673-9B4A-FC81B10CE5DE}" type="slidenum">
              <a:rPr lang="sv-SE" smtClean="0"/>
              <a:t>‹#›</a:t>
            </a:fld>
            <a:endParaRPr lang="sv-SE"/>
          </a:p>
        </p:txBody>
      </p:sp>
      <p:pic>
        <p:nvPicPr>
          <p:cNvPr id="1031" name="Picture 7" descr="powertojob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895600" y="1600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rling" pitchFamily="18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sv-SE">
              <a:latin typeface="Arial" charset="0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tudievagledningen@nordiska.uu.s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na.Jacobsson@nordiska.uu.se" TargetMode="External"/><Relationship Id="rId2" Type="http://schemas.openxmlformats.org/officeDocument/2006/relationships/hyperlink" Target="mailto:Gustav.Bockg&#229;rd@nordiska.uu.s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.se/tisu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748912"/>
            <a:ext cx="4556257" cy="4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9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907704" y="3552712"/>
            <a:ext cx="630144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3200" dirty="0"/>
              <a:t>Svenska för utbytesstudenter svenska, steg 2, 30hp </a:t>
            </a:r>
            <a:r>
              <a:rPr lang="sv-SE" sz="2800" dirty="0"/>
              <a:t>(5PU012)</a:t>
            </a:r>
          </a:p>
        </p:txBody>
      </p:sp>
      <p:sp>
        <p:nvSpPr>
          <p:cNvPr id="6" name="Rektangel 5"/>
          <p:cNvSpPr/>
          <p:nvPr/>
        </p:nvSpPr>
        <p:spPr>
          <a:xfrm>
            <a:off x="1907704" y="4941168"/>
            <a:ext cx="6320292" cy="107721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3200" dirty="0"/>
              <a:t>Svenska för utbytesstudenter, steg 1, 30hp (</a:t>
            </a:r>
            <a:r>
              <a:rPr lang="sv-SE" sz="2800" dirty="0"/>
              <a:t>5PU010)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1763688" y="-7079"/>
            <a:ext cx="7380312" cy="792088"/>
          </a:xfrm>
        </p:spPr>
        <p:txBody>
          <a:bodyPr/>
          <a:lstStyle/>
          <a:p>
            <a:r>
              <a:rPr lang="sv-SE" b="0" cap="none" dirty="0"/>
              <a:t>Svenska för utbytesstudenter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idx="1"/>
          </p:nvPr>
        </p:nvSpPr>
        <p:spPr>
          <a:xfrm>
            <a:off x="685800" y="-1427178"/>
            <a:ext cx="7772400" cy="2212188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F49CF23-0B17-4363-B01C-5AFB0651A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45413"/>
            <a:ext cx="3679820" cy="24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01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39552" y="1484784"/>
            <a:ext cx="7848872" cy="512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Läsande i akademiska sammanhang för studerande med svenska som andraspråk eller svenska som främmande språk, 7,5 </a:t>
            </a:r>
            <a:r>
              <a:rPr lang="sv-SE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, (5NS244)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Muntlig kommunikation i akademiska sammanhang för studerande med svenska som andraspråk eller svenska som främmande språk, 7,5 </a:t>
            </a:r>
            <a:r>
              <a:rPr lang="sv-SE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, (5NS242)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Skrivande i akademiska sammanhang för studerande med svenska som andraspråk eller svenska som främmande språk, 7,5 </a:t>
            </a:r>
            <a:r>
              <a:rPr lang="sv-SE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, (5NS139)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Vetenskapligt skrivande för studerande med svenska som andraspråk eller svenska som främmande språk, 7,5 </a:t>
            </a:r>
            <a:r>
              <a:rPr lang="sv-SE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sv-SE" sz="2000" dirty="0">
                <a:ea typeface="Calibri" panose="020F0502020204030204" pitchFamily="34" charset="0"/>
                <a:cs typeface="Times New Roman" panose="02020603050405020304" pitchFamily="18" charset="0"/>
              </a:rPr>
              <a:t>, (5NS106)</a:t>
            </a:r>
            <a:endParaRPr lang="sv-S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979712" y="260648"/>
            <a:ext cx="6768752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sv-SE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Svenska för akademiska studier</a:t>
            </a:r>
          </a:p>
        </p:txBody>
      </p:sp>
    </p:spTree>
    <p:extLst>
      <p:ext uri="{BB962C8B-B14F-4D97-AF65-F5344CB8AC3E}">
        <p14:creationId xmlns:p14="http://schemas.microsoft.com/office/powerpoint/2010/main" val="1895844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5CB7BE-D608-4C60-9693-1E07C482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Övrigt kursutbud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72E5AB3-5731-4B1B-B7D8-5AF0FA6126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810000" cy="2538412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3AFC2F0-DAC9-4CCC-8D56-C9B05AF6BB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Flerspråkighet</a:t>
            </a:r>
          </a:p>
          <a:p>
            <a:r>
              <a:rPr lang="sv-SE" dirty="0"/>
              <a:t>Namnforskning</a:t>
            </a:r>
          </a:p>
          <a:p>
            <a:r>
              <a:rPr lang="sv-SE" dirty="0"/>
              <a:t>Samtalsforskning</a:t>
            </a:r>
          </a:p>
          <a:p>
            <a:r>
              <a:rPr lang="sv-SE" dirty="0"/>
              <a:t>Språk och lärande</a:t>
            </a:r>
          </a:p>
          <a:p>
            <a:r>
              <a:rPr lang="sv-SE" dirty="0"/>
              <a:t>Språkhistoria</a:t>
            </a:r>
          </a:p>
          <a:p>
            <a:r>
              <a:rPr lang="sv-SE" dirty="0"/>
              <a:t>Textforskning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Kontakt: </a:t>
            </a:r>
            <a:r>
              <a:rPr lang="sv-SE" sz="1800" dirty="0">
                <a:hlinkClick r:id="rId3"/>
              </a:rPr>
              <a:t>Studievagledningen@nordiska.uu.se</a:t>
            </a:r>
            <a:r>
              <a:rPr lang="sv-SE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406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0F8A47-E64F-456E-A213-45FCABFD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/>
              <a:t>Skandinavistikprogrammet vid Uppsala universitet</a:t>
            </a:r>
          </a:p>
        </p:txBody>
      </p:sp>
      <p:pic>
        <p:nvPicPr>
          <p:cNvPr id="4" name="Platshållare för innehåll 3" descr="axelfriberg-ljus-ppt.jpg">
            <a:extLst>
              <a:ext uri="{FF2B5EF4-FFF2-40B4-BE49-F238E27FC236}">
                <a16:creationId xmlns:a16="http://schemas.microsoft.com/office/drawing/2014/main" id="{D8A7E3C5-C35D-4015-910A-3C49A2720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044" y="1981200"/>
            <a:ext cx="76864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3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C837E11-F3F3-4C30-EE7F-04B3A44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4783610" cy="994172"/>
          </a:xfrm>
        </p:spPr>
        <p:txBody>
          <a:bodyPr>
            <a:normAutofit fontScale="90000"/>
          </a:bodyPr>
          <a:lstStyle/>
          <a:p>
            <a:r>
              <a:rPr lang="sv-SE" dirty="0"/>
              <a:t>Varför välja programmet?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358243C-0481-0940-4F5F-96B20262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36912"/>
            <a:ext cx="4698423" cy="3713018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Enda </a:t>
            </a:r>
            <a:r>
              <a:rPr lang="sv-SE" dirty="0" err="1"/>
              <a:t>masterprogrammet</a:t>
            </a:r>
            <a:r>
              <a:rPr lang="sv-SE" dirty="0"/>
              <a:t> där man läser skandinavistik på svenska i Sverige!</a:t>
            </a:r>
          </a:p>
          <a:p>
            <a:r>
              <a:rPr lang="sv-SE" dirty="0"/>
              <a:t>Fullt utbyggt kursutbud.</a:t>
            </a:r>
          </a:p>
          <a:p>
            <a:pPr lvl="1"/>
            <a:r>
              <a:rPr lang="sv-SE" dirty="0"/>
              <a:t>Men samtidigt stort utrymme för egen profilering</a:t>
            </a:r>
          </a:p>
          <a:p>
            <a:r>
              <a:rPr lang="sv-SE" dirty="0"/>
              <a:t>Arbetslivsanknytning – möjligheten att göra praktik</a:t>
            </a:r>
          </a:p>
          <a:p>
            <a:r>
              <a:rPr lang="sv-SE" dirty="0"/>
              <a:t>Nätverk – stora möjligheter till kontakt med andra studenter inom språk- och litteraturvetenskap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CBCAE3B-C6C1-4671-219D-14E744B7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46" y="857250"/>
            <a:ext cx="36300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C837E11-F3F3-4C30-EE7F-04B3A440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välja programmet?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358243C-0481-0940-4F5F-96B20262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4413997" cy="3263504"/>
          </a:xfrm>
        </p:spPr>
        <p:txBody>
          <a:bodyPr>
            <a:normAutofit lnSpcReduction="10000"/>
          </a:bodyPr>
          <a:lstStyle/>
          <a:p>
            <a:r>
              <a:rPr lang="sv-SE" dirty="0"/>
              <a:t>Du får studera i Uppsala!</a:t>
            </a:r>
          </a:p>
          <a:p>
            <a:r>
              <a:rPr lang="sv-SE" dirty="0"/>
              <a:t>Nordens äldsta universitet – grundat 1477</a:t>
            </a:r>
          </a:p>
          <a:p>
            <a:r>
              <a:rPr lang="sv-SE" dirty="0"/>
              <a:t>53 658 studenter</a:t>
            </a:r>
          </a:p>
          <a:p>
            <a:r>
              <a:rPr lang="sv-SE" dirty="0"/>
              <a:t>Stark studentkultur – lätt att hitta ett socialt sammanhang</a:t>
            </a:r>
          </a:p>
          <a:p>
            <a:r>
              <a:rPr lang="sv-SE" dirty="0"/>
              <a:t>Nära till både kultur och natur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CB9D262-376A-5AE6-6693-D9854E1C4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0" r="7235"/>
          <a:stretch/>
        </p:blipFill>
        <p:spPr>
          <a:xfrm>
            <a:off x="5715000" y="1401215"/>
            <a:ext cx="3429001" cy="40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25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9DF442-7C09-7FAC-9505-562EC0E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Praktiskt – ansökan till ht 25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BAB46D8-1495-7723-99FB-DC0A3772C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4175423" cy="3263504"/>
          </a:xfrm>
        </p:spPr>
        <p:txBody>
          <a:bodyPr/>
          <a:lstStyle/>
          <a:p>
            <a:r>
              <a:rPr lang="sv-SE" dirty="0"/>
              <a:t>Internationell omgång – öppnar 15 oktober, stänger 15 januari men kommer att förlängas till 28 februari</a:t>
            </a:r>
          </a:p>
          <a:p>
            <a:pPr lvl="1"/>
            <a:r>
              <a:rPr lang="sv-SE" dirty="0" err="1"/>
              <a:t>www.universityadmissions.se</a:t>
            </a:r>
            <a:endParaRPr lang="sv-SE" dirty="0"/>
          </a:p>
          <a:p>
            <a:r>
              <a:rPr lang="sv-SE" dirty="0"/>
              <a:t>Nationell omgång (även öppen för EU-studenter) – öppnar ca 15 mars och stänger ca 15 april</a:t>
            </a:r>
          </a:p>
          <a:p>
            <a:pPr lvl="1"/>
            <a:r>
              <a:rPr lang="sv-SE" dirty="0" err="1"/>
              <a:t>www.antagning.se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54B8ADB-139E-B530-B706-61498860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577" y="1908856"/>
            <a:ext cx="4175423" cy="30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7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9FC63-39B8-D8FC-D33B-05DDB95A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521465"/>
            <a:ext cx="6984776" cy="1143000"/>
          </a:xfrm>
        </p:spPr>
        <p:txBody>
          <a:bodyPr/>
          <a:lstStyle/>
          <a:p>
            <a:pPr algn="l"/>
            <a:r>
              <a:rPr lang="sv-SE" dirty="0"/>
              <a:t>Programmets upplägg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ABDB5A-6D20-41B6-7C9D-ED8AF7BE5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4840388" cy="3263504"/>
          </a:xfrm>
        </p:spPr>
        <p:txBody>
          <a:bodyPr>
            <a:normAutofit fontScale="70000" lnSpcReduction="20000"/>
          </a:bodyPr>
          <a:lstStyle/>
          <a:p>
            <a:r>
              <a:rPr lang="sv-SE" dirty="0"/>
              <a:t>Fyra terminer: ger masterexamen (120 </a:t>
            </a:r>
            <a:r>
              <a:rPr lang="sv-SE" dirty="0" err="1"/>
              <a:t>hp</a:t>
            </a:r>
            <a:r>
              <a:rPr lang="sv-SE" dirty="0"/>
              <a:t>)</a:t>
            </a:r>
          </a:p>
          <a:p>
            <a:r>
              <a:rPr lang="sv-SE" dirty="0"/>
              <a:t>Två terminer: ger magisterexamen (60 </a:t>
            </a:r>
            <a:r>
              <a:rPr lang="sv-SE" dirty="0" err="1"/>
              <a:t>hp</a:t>
            </a:r>
            <a:r>
              <a:rPr lang="sv-SE" dirty="0"/>
              <a:t>)</a:t>
            </a:r>
          </a:p>
          <a:p>
            <a:r>
              <a:rPr lang="sv-SE" dirty="0"/>
              <a:t>Särskild behörighet: kandidatexamen i humaniora eller samhällsvetenskap, inklusive 60 </a:t>
            </a:r>
            <a:r>
              <a:rPr lang="sv-SE" dirty="0" err="1"/>
              <a:t>hp</a:t>
            </a:r>
            <a:r>
              <a:rPr lang="sv-SE" dirty="0"/>
              <a:t> i skandinavistik </a:t>
            </a:r>
          </a:p>
          <a:p>
            <a:pPr lvl="1"/>
            <a:r>
              <a:rPr lang="sv-SE" dirty="0"/>
              <a:t>dvs. språkliga eller litterära studier i danska, färöiska, isländska, norska eller svenska.</a:t>
            </a:r>
          </a:p>
          <a:p>
            <a:endParaRPr lang="sv-SE" dirty="0"/>
          </a:p>
          <a:p>
            <a:r>
              <a:rPr lang="sv-SE" dirty="0"/>
              <a:t>Stort utrymme för egen profilering – mycket valbarhet</a:t>
            </a:r>
          </a:p>
          <a:p>
            <a:r>
              <a:rPr lang="sv-SE" dirty="0"/>
              <a:t>Fördjupning inom antingen språkvetenskap eller litteraturvetenskap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9F46299-7C3E-128E-F3F4-8B3B8032D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67" y="2060848"/>
            <a:ext cx="3046302" cy="45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7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BE2D8B-7D0E-12EF-39E9-B5EB74EA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4718854" cy="994172"/>
          </a:xfrm>
        </p:spPr>
        <p:txBody>
          <a:bodyPr/>
          <a:lstStyle/>
          <a:p>
            <a:r>
              <a:rPr lang="sv-SE" dirty="0"/>
              <a:t>Gemensamt för programmet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464CE7-48E6-EA71-93A9-BE833C6E9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4840388" cy="3263504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Introduktionskurs till nordiska språk och nordisk litteratur (7,5 </a:t>
            </a:r>
            <a:r>
              <a:rPr lang="sv-SE" dirty="0" err="1"/>
              <a:t>hp</a:t>
            </a:r>
            <a:r>
              <a:rPr lang="sv-SE" dirty="0"/>
              <a:t>)</a:t>
            </a:r>
          </a:p>
          <a:p>
            <a:r>
              <a:rPr lang="sv-SE" dirty="0"/>
              <a:t>Programgemensamma kurser:</a:t>
            </a:r>
          </a:p>
          <a:p>
            <a:pPr lvl="1"/>
            <a:r>
              <a:rPr lang="sv-SE" dirty="0"/>
              <a:t>Nordisk språkgemenskap förr och nu (språkinriktad kurs)</a:t>
            </a:r>
          </a:p>
          <a:p>
            <a:pPr lvl="1"/>
            <a:r>
              <a:rPr lang="sv-SE" dirty="0"/>
              <a:t>Sjunget, sagt och skrivet 7,5 </a:t>
            </a:r>
            <a:r>
              <a:rPr lang="sv-SE" dirty="0" err="1"/>
              <a:t>hp</a:t>
            </a:r>
            <a:r>
              <a:rPr lang="sv-SE" dirty="0"/>
              <a:t> (litteraturinriktad kurs)</a:t>
            </a:r>
          </a:p>
          <a:p>
            <a:r>
              <a:rPr lang="sv-SE" dirty="0"/>
              <a:t>Mycket valfrihet som sagt</a:t>
            </a:r>
          </a:p>
          <a:p>
            <a:pPr lvl="1"/>
            <a:r>
              <a:rPr lang="sv-SE" dirty="0"/>
              <a:t>stort utbud av egna valbara kurser</a:t>
            </a:r>
          </a:p>
          <a:p>
            <a:pPr lvl="1"/>
            <a:r>
              <a:rPr lang="sv-SE" dirty="0"/>
              <a:t>möjlighet att välja kurser från hela Uppsala universitets utbud.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250378F-8995-FB40-9B50-E672F16F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8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80F5DB-0EE7-15AC-412D-24293039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Inriktningarna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54B784-1F07-669C-0F8D-6B6BB6E02E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Inriktning nordiska språk (språkvetenskaplig inriktning):</a:t>
            </a:r>
          </a:p>
          <a:p>
            <a:pPr lvl="1"/>
            <a:r>
              <a:rPr lang="sv-SE" dirty="0"/>
              <a:t>Kurs i språkvetenskaplig teori och metod</a:t>
            </a:r>
          </a:p>
          <a:p>
            <a:pPr lvl="1"/>
            <a:r>
              <a:rPr lang="sv-SE" dirty="0"/>
              <a:t>Kurs i vetenskapligt skrivande</a:t>
            </a:r>
          </a:p>
          <a:p>
            <a:pPr lvl="1"/>
            <a:r>
              <a:rPr lang="sv-SE" dirty="0"/>
              <a:t>Språkvetenskaplig uppsats (en eller två)</a:t>
            </a:r>
          </a:p>
          <a:p>
            <a:pPr lvl="1"/>
            <a:r>
              <a:rPr lang="sv-SE" dirty="0"/>
              <a:t>Möjlighet att göra praktik</a:t>
            </a:r>
          </a:p>
          <a:p>
            <a:pPr lvl="1"/>
            <a:r>
              <a:rPr lang="sv-SE" dirty="0"/>
              <a:t>Stora möjligheter till kontakt med andra studenter inom språkvetenskap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62813DE-F471-183A-18EE-8D73510F45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Litteraturvetenskaplig inriktning</a:t>
            </a:r>
            <a:br>
              <a:rPr lang="sv-SE" dirty="0"/>
            </a:br>
            <a:endParaRPr lang="sv-SE" dirty="0"/>
          </a:p>
          <a:p>
            <a:pPr lvl="1"/>
            <a:r>
              <a:rPr lang="sv-SE" dirty="0"/>
              <a:t>Kurser i litteraturvetenskaplig teori och metod</a:t>
            </a:r>
          </a:p>
          <a:p>
            <a:pPr lvl="1"/>
            <a:endParaRPr lang="sv-SE" dirty="0"/>
          </a:p>
          <a:p>
            <a:pPr lvl="1"/>
            <a:r>
              <a:rPr lang="sv-SE" dirty="0"/>
              <a:t>Litteraturvetenskaplig uppsats (en uppsats)</a:t>
            </a:r>
          </a:p>
          <a:p>
            <a:pPr lvl="1"/>
            <a:r>
              <a:rPr lang="sv-SE" dirty="0"/>
              <a:t>Möjlighet att göra praktik</a:t>
            </a:r>
          </a:p>
          <a:p>
            <a:pPr lvl="1"/>
            <a:r>
              <a:rPr lang="sv-SE" dirty="0"/>
              <a:t>Stora möjligheter till kontakt med andra studenter inom litteraturvetenskap</a:t>
            </a:r>
          </a:p>
        </p:txBody>
      </p:sp>
    </p:spTree>
    <p:extLst>
      <p:ext uri="{BB962C8B-B14F-4D97-AF65-F5344CB8AC3E}">
        <p14:creationId xmlns:p14="http://schemas.microsoft.com/office/powerpoint/2010/main" val="280148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57BC53-CB7B-4CC8-A267-2B53A97B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Institutionen för nordiska språk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3669F2-3D6F-4539-B552-2BC17FE09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Gustav Bockgård</a:t>
            </a:r>
          </a:p>
          <a:p>
            <a:pPr marL="0" indent="0">
              <a:buNone/>
            </a:pPr>
            <a:r>
              <a:rPr lang="sv-SE" dirty="0"/>
              <a:t>Studierektor, lektor i svenska</a:t>
            </a:r>
          </a:p>
          <a:p>
            <a:pPr marL="0" indent="0">
              <a:buNone/>
            </a:pPr>
            <a:r>
              <a:rPr lang="sv-SE" dirty="0">
                <a:hlinkClick r:id="rId2"/>
              </a:rPr>
              <a:t>Gustav.Bockgård@nordiska.uu.se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Johanna Jacobsson</a:t>
            </a:r>
          </a:p>
          <a:p>
            <a:pPr marL="0" indent="0">
              <a:buNone/>
            </a:pPr>
            <a:r>
              <a:rPr lang="sv-SE" dirty="0"/>
              <a:t>Biträdande prefekt, adjunkt i svenska som andraspråk</a:t>
            </a:r>
          </a:p>
          <a:p>
            <a:pPr marL="0" indent="0">
              <a:buNone/>
            </a:pPr>
            <a:r>
              <a:rPr lang="sv-SE" dirty="0">
                <a:hlinkClick r:id="rId3"/>
              </a:rPr>
              <a:t>Johanna.Jacobsson@nordiska.uu.se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9683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1F961B-2DA7-BAB2-BBC0-0A39CCAA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valbara kurser inom språk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3734BC-6280-6E02-0055-6FFF105B94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sz="1650" dirty="0"/>
              <a:t>Svenska och nordiska språk:</a:t>
            </a:r>
          </a:p>
          <a:p>
            <a:pPr lvl="1"/>
            <a:r>
              <a:rPr lang="sv-SE" sz="1650" dirty="0"/>
              <a:t>Fackspråk, terminologi och översättning</a:t>
            </a:r>
          </a:p>
          <a:p>
            <a:pPr lvl="1"/>
            <a:r>
              <a:rPr lang="sv-SE" sz="1650" dirty="0"/>
              <a:t>Fornisländska fördjupning</a:t>
            </a:r>
          </a:p>
          <a:p>
            <a:pPr lvl="1"/>
            <a:r>
              <a:rPr lang="sv-SE" sz="1650" dirty="0"/>
              <a:t>Grammatik och fonologi</a:t>
            </a:r>
          </a:p>
          <a:p>
            <a:pPr lvl="1"/>
            <a:r>
              <a:rPr lang="sv-SE" sz="1650" dirty="0"/>
              <a:t>Kommunikation i arbetslivet</a:t>
            </a:r>
          </a:p>
          <a:p>
            <a:pPr lvl="1"/>
            <a:r>
              <a:rPr lang="sv-SE" sz="1650" dirty="0"/>
              <a:t>Kritisk diskursanalys för språkvetare</a:t>
            </a:r>
          </a:p>
          <a:p>
            <a:pPr lvl="1"/>
            <a:r>
              <a:rPr lang="sv-SE" sz="1650" dirty="0"/>
              <a:t>Namnforskning</a:t>
            </a:r>
          </a:p>
          <a:p>
            <a:pPr lvl="1"/>
            <a:r>
              <a:rPr lang="sv-SE" sz="1650" dirty="0"/>
              <a:t>Nordisk filologi</a:t>
            </a:r>
          </a:p>
          <a:p>
            <a:pPr lvl="1"/>
            <a:r>
              <a:rPr lang="sv-SE" sz="1650" dirty="0"/>
              <a:t>Professionellt textarbete</a:t>
            </a:r>
          </a:p>
          <a:p>
            <a:pPr lvl="1"/>
            <a:r>
              <a:rPr lang="sv-SE" sz="1650" dirty="0"/>
              <a:t>Runologi</a:t>
            </a:r>
          </a:p>
          <a:p>
            <a:pPr lvl="1"/>
            <a:r>
              <a:rPr lang="sv-SE" sz="1650" dirty="0"/>
              <a:t>Samtalsanalys</a:t>
            </a:r>
          </a:p>
          <a:p>
            <a:pPr lvl="1"/>
            <a:r>
              <a:rPr lang="sv-SE" sz="1650" dirty="0"/>
              <a:t>Språkhistoria, avancerad nivå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ED9D148-8C75-6BD4-6B13-06EE2878A0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sv-SE" sz="1650" dirty="0"/>
              <a:t>Språkpolitik</a:t>
            </a:r>
          </a:p>
          <a:p>
            <a:pPr lvl="1"/>
            <a:r>
              <a:rPr lang="sv-SE" sz="1650" dirty="0"/>
              <a:t>Svenskans variation</a:t>
            </a:r>
          </a:p>
          <a:p>
            <a:pPr lvl="1"/>
            <a:endParaRPr lang="sv-SE" sz="1350" dirty="0"/>
          </a:p>
          <a:p>
            <a:r>
              <a:rPr lang="sv-SE" sz="1650" dirty="0"/>
              <a:t>Svenska som andraspråk:</a:t>
            </a:r>
          </a:p>
          <a:p>
            <a:pPr lvl="1"/>
            <a:r>
              <a:rPr lang="sv-SE" sz="1650" dirty="0"/>
              <a:t>Flerspråkighet och utbildning</a:t>
            </a:r>
          </a:p>
          <a:p>
            <a:pPr lvl="1"/>
            <a:r>
              <a:rPr lang="sv-SE" sz="1650" dirty="0" err="1"/>
              <a:t>Litteracitet</a:t>
            </a:r>
            <a:r>
              <a:rPr lang="sv-SE" sz="1650" dirty="0"/>
              <a:t> ur ett andraspråksperspektiv</a:t>
            </a:r>
          </a:p>
          <a:p>
            <a:pPr lvl="1"/>
            <a:r>
              <a:rPr lang="sv-SE" sz="1650" dirty="0" err="1"/>
              <a:t>Psykolingvistisk</a:t>
            </a:r>
            <a:r>
              <a:rPr lang="sv-SE" sz="1650" dirty="0"/>
              <a:t> forskning om flerspråkighet</a:t>
            </a:r>
          </a:p>
          <a:p>
            <a:pPr lvl="1"/>
            <a:r>
              <a:rPr lang="sv-SE" sz="1650" dirty="0"/>
              <a:t>Sociolingvistiska forskningsfält</a:t>
            </a:r>
          </a:p>
          <a:p>
            <a:pPr lvl="1"/>
            <a:endParaRPr lang="sv-SE" sz="1350" dirty="0"/>
          </a:p>
          <a:p>
            <a:r>
              <a:rPr lang="sv-SE" sz="1650" dirty="0"/>
              <a:t>Kurser på grundnivå i danska, norska, isländska och fornisländska med mera</a:t>
            </a:r>
          </a:p>
        </p:txBody>
      </p:sp>
    </p:spTree>
    <p:extLst>
      <p:ext uri="{BB962C8B-B14F-4D97-AF65-F5344CB8AC3E}">
        <p14:creationId xmlns:p14="http://schemas.microsoft.com/office/powerpoint/2010/main" val="2758237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1F961B-2DA7-BAB2-BBC0-0A39CCAA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valbara kurser inom litteratur och retorik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3734BC-6280-6E02-0055-6FFF105B94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sz="1650" dirty="0"/>
              <a:t>Litteraturvetenskap:</a:t>
            </a:r>
          </a:p>
          <a:p>
            <a:pPr lvl="1"/>
            <a:r>
              <a:rPr lang="sv-SE" sz="1650" dirty="0"/>
              <a:t>Avancerad litterär analys</a:t>
            </a:r>
          </a:p>
          <a:p>
            <a:pPr lvl="1"/>
            <a:r>
              <a:rPr lang="sv-SE" sz="1650" dirty="0"/>
              <a:t>Ekokritik – människan, naturen, litteraturen</a:t>
            </a:r>
          </a:p>
          <a:p>
            <a:pPr lvl="1"/>
            <a:r>
              <a:rPr lang="sv-SE" sz="1650" dirty="0"/>
              <a:t>Fiktion och autofiktion</a:t>
            </a:r>
          </a:p>
          <a:p>
            <a:pPr lvl="1"/>
            <a:r>
              <a:rPr lang="sv-SE" sz="1650" dirty="0"/>
              <a:t>Genusperspektiv vid textanalys</a:t>
            </a:r>
          </a:p>
          <a:p>
            <a:pPr lvl="1"/>
            <a:r>
              <a:rPr lang="sv-SE" sz="1650" dirty="0"/>
              <a:t>Miljonprogrammets berättelser</a:t>
            </a:r>
          </a:p>
          <a:p>
            <a:pPr lvl="1"/>
            <a:r>
              <a:rPr lang="sv-SE" sz="1650" dirty="0"/>
              <a:t>Poesi och plats i skandinavisk litteratur sedan 1950</a:t>
            </a:r>
          </a:p>
          <a:p>
            <a:pPr lvl="1"/>
            <a:endParaRPr lang="sv-SE" sz="1650" dirty="0"/>
          </a:p>
          <a:p>
            <a:r>
              <a:rPr lang="sv-SE" sz="1650" dirty="0"/>
              <a:t>Retorik:</a:t>
            </a:r>
          </a:p>
          <a:p>
            <a:pPr lvl="1"/>
            <a:r>
              <a:rPr lang="sv-SE" sz="1650" dirty="0"/>
              <a:t>Känsla och nation – tvåtusen år av svensk emotionshistoria</a:t>
            </a:r>
          </a:p>
          <a:p>
            <a:pPr lvl="1"/>
            <a:r>
              <a:rPr lang="sv-SE" sz="1650" dirty="0"/>
              <a:t>Retorik och filosofi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ED9D148-8C75-6BD4-6B13-06EE2878A0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sv-SE" sz="1650" dirty="0"/>
              <a:t>Retorik och propaganda</a:t>
            </a:r>
          </a:p>
          <a:p>
            <a:pPr lvl="1"/>
            <a:r>
              <a:rPr lang="sv-SE" sz="1650" dirty="0"/>
              <a:t>Retorik, politik och den liberala demokratins kris</a:t>
            </a:r>
          </a:p>
          <a:p>
            <a:pPr lvl="1"/>
            <a:r>
              <a:rPr lang="sv-SE" sz="1650" dirty="0"/>
              <a:t>Teorins höst: Metateoretiska perspektiv inom humaniora</a:t>
            </a:r>
          </a:p>
          <a:p>
            <a:pPr lvl="1"/>
            <a:endParaRPr lang="sv-SE" sz="1650" dirty="0"/>
          </a:p>
          <a:p>
            <a:r>
              <a:rPr lang="sv-SE" sz="1650" dirty="0"/>
              <a:t>Förlagsinriktade kurser:</a:t>
            </a:r>
          </a:p>
          <a:p>
            <a:pPr lvl="1"/>
            <a:r>
              <a:rPr lang="sv-SE" sz="1650" dirty="0"/>
              <a:t>Förlagsstudier</a:t>
            </a:r>
          </a:p>
          <a:p>
            <a:pPr lvl="1"/>
            <a:r>
              <a:rPr lang="sv-SE" sz="1650" dirty="0"/>
              <a:t>Läsningens och bokens historia</a:t>
            </a:r>
          </a:p>
          <a:p>
            <a:pPr lvl="1"/>
            <a:r>
              <a:rPr lang="sv-SE" sz="1650" dirty="0"/>
              <a:t>Praktisk förlagskunskap: redigering och publicering</a:t>
            </a:r>
          </a:p>
        </p:txBody>
      </p:sp>
    </p:spTree>
    <p:extLst>
      <p:ext uri="{BB962C8B-B14F-4D97-AF65-F5344CB8AC3E}">
        <p14:creationId xmlns:p14="http://schemas.microsoft.com/office/powerpoint/2010/main" val="213074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E07339-1069-424F-B78D-F61ABEF5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Institutionen för nordiska språk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A172A5-936B-4CA7-8949-2E2AC7D52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44824"/>
            <a:ext cx="8062664" cy="4824536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En institution med flera möjligheter för internationella studenter beroende på syfte och mål med studierna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Idag: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Vägar till behörighet i svenska för fortsatta studier</a:t>
            </a:r>
          </a:p>
          <a:p>
            <a:pPr marL="0" indent="0">
              <a:buNone/>
            </a:pPr>
            <a:r>
              <a:rPr lang="sv-SE" dirty="0"/>
              <a:t>Valbara kurser som utbytesstudent</a:t>
            </a:r>
          </a:p>
          <a:p>
            <a:pPr marL="0" indent="0">
              <a:buNone/>
            </a:pPr>
            <a:r>
              <a:rPr lang="sv-SE" dirty="0" err="1"/>
              <a:t>Masterprogram</a:t>
            </a:r>
            <a:r>
              <a:rPr lang="sv-SE" dirty="0"/>
              <a:t> i skandinavistik </a:t>
            </a:r>
          </a:p>
        </p:txBody>
      </p:sp>
    </p:spTree>
    <p:extLst>
      <p:ext uri="{BB962C8B-B14F-4D97-AF65-F5344CB8AC3E}">
        <p14:creationId xmlns:p14="http://schemas.microsoft.com/office/powerpoint/2010/main" val="47442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B322B32-E046-8D1F-A59F-85EADFD1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16883"/>
            <a:ext cx="6696744" cy="458655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F572436-D9BD-201F-79A1-96B83A55D0C0}"/>
              </a:ext>
            </a:extLst>
          </p:cNvPr>
          <p:cNvSpPr txBox="1"/>
          <p:nvPr/>
        </p:nvSpPr>
        <p:spPr>
          <a:xfrm>
            <a:off x="1835696" y="240858"/>
            <a:ext cx="6984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300" dirty="0"/>
              <a:t>”I Uppsala är du student mitt i stan”</a:t>
            </a:r>
          </a:p>
          <a:p>
            <a:pPr algn="r"/>
            <a:r>
              <a:rPr lang="sv-SE" sz="3300" dirty="0"/>
              <a:t>			</a:t>
            </a:r>
            <a:r>
              <a:rPr lang="sv-SE" sz="1400" dirty="0"/>
              <a:t>Maja Johnson, student på Skandinavistikprogrammet</a:t>
            </a:r>
          </a:p>
        </p:txBody>
      </p:sp>
    </p:spTree>
    <p:extLst>
      <p:ext uri="{BB962C8B-B14F-4D97-AF65-F5344CB8AC3E}">
        <p14:creationId xmlns:p14="http://schemas.microsoft.com/office/powerpoint/2010/main" val="2162903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/>
              <a:t>Behörighetsgivande utbildning i svenska för studerande med utländsk förutbildning, Bus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sz="2800" dirty="0"/>
          </a:p>
          <a:p>
            <a:r>
              <a:rPr lang="sv-SE" sz="2800" dirty="0"/>
              <a:t>Ges vid: Malmö universitet, Lunds universitet, Göteborgs universitet, Linköpings universitet, Stockholms universitet, Uppsala universitet och Umeå universitet </a:t>
            </a:r>
          </a:p>
        </p:txBody>
      </p:sp>
    </p:spTree>
    <p:extLst>
      <p:ext uri="{BB962C8B-B14F-4D97-AF65-F5344CB8AC3E}">
        <p14:creationId xmlns:p14="http://schemas.microsoft.com/office/powerpoint/2010/main" val="196601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Behörighet i svenska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För att kunna påbörja, fortsätta eller avsluta studier vid universitet och högskolor</a:t>
            </a:r>
          </a:p>
          <a:p>
            <a:endParaRPr lang="sv-SE" dirty="0"/>
          </a:p>
          <a:p>
            <a:r>
              <a:rPr lang="sv-SE" dirty="0"/>
              <a:t>För att kunna söka kompletteringsutbildningar</a:t>
            </a:r>
          </a:p>
          <a:p>
            <a:endParaRPr lang="sv-SE" dirty="0"/>
          </a:p>
          <a:p>
            <a:r>
              <a:rPr lang="sv-SE" dirty="0"/>
              <a:t>För att kunna ansöka om svensk legitimation inom legitimationsyrken</a:t>
            </a:r>
          </a:p>
          <a:p>
            <a:endParaRPr lang="sv-SE" dirty="0"/>
          </a:p>
          <a:p>
            <a:r>
              <a:rPr lang="sv-SE" dirty="0"/>
              <a:t>För att kunna uppvisa en efterfrågad språklig nivå på arbetsmarknaden</a:t>
            </a:r>
          </a:p>
        </p:txBody>
      </p:sp>
    </p:spTree>
    <p:extLst>
      <p:ext uri="{BB962C8B-B14F-4D97-AF65-F5344CB8AC3E}">
        <p14:creationId xmlns:p14="http://schemas.microsoft.com/office/powerpoint/2010/main" val="168999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6984776" cy="1296144"/>
          </a:xfrm>
        </p:spPr>
        <p:txBody>
          <a:bodyPr/>
          <a:lstStyle/>
          <a:p>
            <a:pPr algn="l"/>
            <a:r>
              <a:rPr lang="sv-SE" sz="4800" dirty="0"/>
              <a:t>Våra kurser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556792"/>
            <a:ext cx="8062664" cy="5112568"/>
          </a:xfrm>
        </p:spPr>
        <p:txBody>
          <a:bodyPr/>
          <a:lstStyle/>
          <a:p>
            <a:r>
              <a:rPr lang="sv-SE" dirty="0"/>
              <a:t>Ett alternativ till SFI och Komvux</a:t>
            </a:r>
          </a:p>
          <a:p>
            <a:r>
              <a:rPr lang="sv-SE" dirty="0"/>
              <a:t>Förbereder för akademiska studier</a:t>
            </a:r>
          </a:p>
          <a:p>
            <a:r>
              <a:rPr lang="sv-SE" dirty="0"/>
              <a:t>Språket i </a:t>
            </a:r>
            <a:r>
              <a:rPr lang="fi-FI" dirty="0" err="1"/>
              <a:t>kombination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akademiska</a:t>
            </a:r>
            <a:r>
              <a:rPr lang="fi-FI" dirty="0"/>
              <a:t> </a:t>
            </a:r>
            <a:r>
              <a:rPr lang="fi-FI" dirty="0" err="1"/>
              <a:t>arbetssätt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strukturer</a:t>
            </a:r>
            <a:endParaRPr lang="sv-SE" dirty="0"/>
          </a:p>
          <a:p>
            <a:r>
              <a:rPr lang="sv-SE" dirty="0"/>
              <a:t>Kopplar till tidigare erfarenheter av att vara student</a:t>
            </a:r>
          </a:p>
          <a:p>
            <a:r>
              <a:rPr lang="fi-FI" dirty="0" err="1"/>
              <a:t>Kompetenta</a:t>
            </a:r>
            <a:r>
              <a:rPr lang="fi-FI" dirty="0"/>
              <a:t> </a:t>
            </a:r>
            <a:r>
              <a:rPr lang="fi-FI" dirty="0" err="1"/>
              <a:t>lärare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erfarenheter</a:t>
            </a:r>
            <a:r>
              <a:rPr lang="fi-FI" dirty="0"/>
              <a:t> av </a:t>
            </a:r>
            <a:r>
              <a:rPr lang="fi-FI" dirty="0" err="1"/>
              <a:t>studier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arbete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universitet</a:t>
            </a:r>
            <a:r>
              <a:rPr lang="fi-FI" dirty="0"/>
              <a:t> </a:t>
            </a:r>
          </a:p>
          <a:p>
            <a:r>
              <a:rPr lang="sv-SE" dirty="0"/>
              <a:t>Undervisning på svenska</a:t>
            </a:r>
          </a:p>
          <a:p>
            <a:r>
              <a:rPr lang="sv-SE" dirty="0"/>
              <a:t>Inspirerande studiemiljö</a:t>
            </a:r>
          </a:p>
          <a:p>
            <a:r>
              <a:rPr lang="sv-SE" dirty="0"/>
              <a:t>Intensiva heltidskurser, ej distans</a:t>
            </a:r>
          </a:p>
          <a:p>
            <a:endParaRPr lang="sv-SE" dirty="0"/>
          </a:p>
          <a:p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5259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960863" y="1088678"/>
            <a:ext cx="6301443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3200" dirty="0"/>
              <a:t>Behörighetsgivande utbildning i svenska, steg 3 </a:t>
            </a:r>
            <a:r>
              <a:rPr lang="sv-SE" sz="2800" dirty="0"/>
              <a:t>(5PU014)</a:t>
            </a:r>
          </a:p>
          <a:p>
            <a:r>
              <a:rPr lang="sv-SE" sz="2000" dirty="0"/>
              <a:t>Godkänd kurs ger behörighet i svenska (motsvarande gymnasiets svenska 3)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1988728" y="3212976"/>
            <a:ext cx="6301442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3200" dirty="0"/>
              <a:t>Behörighetsgivande utbildning i svenska, steg 2 </a:t>
            </a:r>
            <a:r>
              <a:rPr lang="sv-SE" sz="3200" dirty="0" err="1"/>
              <a:t>kurskod</a:t>
            </a:r>
            <a:r>
              <a:rPr lang="sv-SE" sz="3200" dirty="0"/>
              <a:t> </a:t>
            </a:r>
            <a:r>
              <a:rPr lang="sv-SE" sz="2800" dirty="0"/>
              <a:t>(5PU012)</a:t>
            </a:r>
          </a:p>
          <a:p>
            <a:r>
              <a:rPr lang="sv-SE" sz="2000" dirty="0"/>
              <a:t>Godkänd kurs ger platsgaranti till steg 3</a:t>
            </a:r>
          </a:p>
        </p:txBody>
      </p:sp>
      <p:sp>
        <p:nvSpPr>
          <p:cNvPr id="6" name="Rektangel 5"/>
          <p:cNvSpPr/>
          <p:nvPr/>
        </p:nvSpPr>
        <p:spPr>
          <a:xfrm>
            <a:off x="1988728" y="5013176"/>
            <a:ext cx="6320292" cy="13849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3200" dirty="0"/>
              <a:t>Behörighetsgivande utbildning i svenska, steg 1 </a:t>
            </a:r>
            <a:r>
              <a:rPr lang="sv-SE" sz="3200" dirty="0" err="1"/>
              <a:t>kurskod</a:t>
            </a:r>
            <a:r>
              <a:rPr lang="sv-SE" sz="3200" dirty="0"/>
              <a:t> </a:t>
            </a:r>
            <a:r>
              <a:rPr lang="sv-SE" sz="3200"/>
              <a:t>(</a:t>
            </a:r>
            <a:r>
              <a:rPr lang="sv-SE" sz="2800"/>
              <a:t>5PU010)</a:t>
            </a:r>
            <a:endParaRPr lang="sv-SE" sz="2800" dirty="0"/>
          </a:p>
          <a:p>
            <a:r>
              <a:rPr lang="sv-SE" sz="2000" dirty="0"/>
              <a:t>Godkänd kurs ger platsgaranti till steg 2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1763688" y="-7079"/>
            <a:ext cx="7380312" cy="792088"/>
          </a:xfrm>
        </p:spPr>
        <p:txBody>
          <a:bodyPr/>
          <a:lstStyle/>
          <a:p>
            <a:r>
              <a:rPr lang="sv-SE" b="0" cap="none" dirty="0"/>
              <a:t>3 terminer med ett inträdesprov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476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763688" y="620688"/>
            <a:ext cx="6984776" cy="1143000"/>
          </a:xfrm>
        </p:spPr>
        <p:txBody>
          <a:bodyPr/>
          <a:lstStyle/>
          <a:p>
            <a:pPr algn="l"/>
            <a:br>
              <a:rPr lang="sv-SE" dirty="0"/>
            </a:br>
            <a:r>
              <a:rPr lang="sv-SE" b="1" dirty="0" err="1"/>
              <a:t>Tisus</a:t>
            </a:r>
            <a:r>
              <a:rPr lang="sv-SE" dirty="0"/>
              <a:t> - test i svenska för universitets- och högskolestudier</a:t>
            </a:r>
            <a:br>
              <a:rPr lang="sv-SE" dirty="0"/>
            </a:br>
            <a:endParaRPr lang="en-US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688160"/>
          </a:xfrm>
        </p:spPr>
        <p:txBody>
          <a:bodyPr/>
          <a:lstStyle/>
          <a:p>
            <a:r>
              <a:rPr lang="sv-SE" sz="2200" dirty="0"/>
              <a:t>Behörighetsgivande test i svenska för personer med utländsk gymnasieutbildning</a:t>
            </a:r>
          </a:p>
          <a:p>
            <a:r>
              <a:rPr lang="sv-SE" sz="2200" dirty="0"/>
              <a:t>En gång per termin i tid för att kunna komplettera ansökan till studier för kommande termin</a:t>
            </a:r>
          </a:p>
          <a:p>
            <a:r>
              <a:rPr lang="sv-SE" sz="2200" dirty="0"/>
              <a:t>Avgift: </a:t>
            </a:r>
            <a:r>
              <a:rPr lang="sv-SE" sz="2200" dirty="0" err="1"/>
              <a:t>Tisus</a:t>
            </a:r>
            <a:r>
              <a:rPr lang="sv-SE" sz="2200" dirty="0"/>
              <a:t> i Sverige 2 070 kr</a:t>
            </a:r>
          </a:p>
          <a:p>
            <a:pPr marL="914400" lvl="2" indent="0">
              <a:buNone/>
            </a:pPr>
            <a:r>
              <a:rPr lang="sv-SE" sz="2200" dirty="0"/>
              <a:t>    </a:t>
            </a:r>
            <a:r>
              <a:rPr lang="sv-SE" sz="2200" dirty="0" err="1"/>
              <a:t>Tisus</a:t>
            </a:r>
            <a:r>
              <a:rPr lang="sv-SE" sz="2200" dirty="0"/>
              <a:t> utland 2 500 kr</a:t>
            </a:r>
          </a:p>
          <a:p>
            <a:r>
              <a:rPr lang="sv-SE" sz="2200" dirty="0"/>
              <a:t>Provorter: Linköping, Lund, Malmö, Stockholm, Umeå och Uppsala </a:t>
            </a:r>
          </a:p>
          <a:p>
            <a:r>
              <a:rPr lang="sv-SE" sz="2200" dirty="0"/>
              <a:t>Tre delprov: läsfärdighet, skriftlig färdighet och muntlig färdighet</a:t>
            </a:r>
          </a:p>
          <a:p>
            <a:r>
              <a:rPr lang="sv-SE" sz="2200" dirty="0"/>
              <a:t>Godkänt resultat på två av tre delprov ger rest</a:t>
            </a:r>
          </a:p>
          <a:p>
            <a:pPr marL="0" indent="0">
              <a:buNone/>
            </a:pPr>
            <a:r>
              <a:rPr lang="sv-SE" sz="2200" dirty="0" err="1">
                <a:hlinkClick r:id="rId2"/>
              </a:rPr>
              <a:t>Tisus</a:t>
            </a:r>
            <a:r>
              <a:rPr lang="sv-SE" sz="2200" dirty="0">
                <a:hlinkClick r:id="rId2"/>
              </a:rPr>
              <a:t> – Test i svenska för universitets- och högskolestudier</a:t>
            </a:r>
            <a:br>
              <a:rPr lang="sv-SE" sz="2200" dirty="0"/>
            </a:br>
            <a:br>
              <a:rPr lang="sv-S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00064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etets mall">
  <a:themeElements>
    <a:clrScheme name="PresentationAW.potx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AW.potx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erling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erling" pitchFamily="18" charset="0"/>
            <a:ea typeface="ＭＳ Ｐゴシック" charset="-128"/>
          </a:defRPr>
        </a:defPPr>
      </a:lstStyle>
    </a:lnDef>
  </a:objectDefaults>
  <a:extraClrSchemeLst>
    <a:extraClrScheme>
      <a:clrScheme name="PresentationAW.pot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AW.pot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AW.pot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FB19DB35F40242A2963C4B005FEFE6" ma:contentTypeVersion="18" ma:contentTypeDescription="Skapa ett nytt dokument." ma:contentTypeScope="" ma:versionID="24fe7fb206406ec7a0264839e480c773">
  <xsd:schema xmlns:xsd="http://www.w3.org/2001/XMLSchema" xmlns:xs="http://www.w3.org/2001/XMLSchema" xmlns:p="http://schemas.microsoft.com/office/2006/metadata/properties" xmlns:ns2="0ddb87e4-828b-464b-8bca-927584527760" xmlns:ns3="9e114a9b-8ba1-483e-a90a-d230ecc426d2" targetNamespace="http://schemas.microsoft.com/office/2006/metadata/properties" ma:root="true" ma:fieldsID="ece152a14e417bcf712add83eb883f90" ns2:_="" ns3:_="">
    <xsd:import namespace="0ddb87e4-828b-464b-8bca-927584527760"/>
    <xsd:import namespace="9e114a9b-8ba1-483e-a90a-d230ecc42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b87e4-828b-464b-8bca-927584527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65922fe9-c968-4f6e-af13-dbe136a619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14a9b-8ba1-483e-a90a-d230ecc426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08e8c5-8314-41ad-9405-c91105c2b94b}" ma:internalName="TaxCatchAll" ma:showField="CatchAllData" ma:web="9e114a9b-8ba1-483e-a90a-d230ecc42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114a9b-8ba1-483e-a90a-d230ecc426d2" xsi:nil="true"/>
    <lcf76f155ced4ddcb4097134ff3c332f xmlns="0ddb87e4-828b-464b-8bca-9275845277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101629-8FC8-4340-83E2-639750D2F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db87e4-828b-464b-8bca-927584527760"/>
    <ds:schemaRef ds:uri="9e114a9b-8ba1-483e-a90a-d230ecc42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ED9BE7-F770-43BA-B52C-44E3BA38C1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A4323E-7B59-4643-992B-CC236A7FA7E3}">
  <ds:schemaRefs>
    <ds:schemaRef ds:uri="9e114a9b-8ba1-483e-a90a-d230ecc426d2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ddb87e4-828b-464b-8bca-92758452776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Universitetets mall</Template>
  <TotalTime>1533</TotalTime>
  <Words>986</Words>
  <Application>Microsoft Office PowerPoint</Application>
  <PresentationFormat>Bildspel på skärmen (4:3)</PresentationFormat>
  <Paragraphs>168</Paragraphs>
  <Slides>21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4" baseType="lpstr">
      <vt:lpstr>Arial</vt:lpstr>
      <vt:lpstr>Calibri</vt:lpstr>
      <vt:lpstr>Universitetets mall</vt:lpstr>
      <vt:lpstr>PowerPoint-presentation</vt:lpstr>
      <vt:lpstr>Institutionen för nordiska språk</vt:lpstr>
      <vt:lpstr>Institutionen för nordiska språk</vt:lpstr>
      <vt:lpstr>PowerPoint-presentation</vt:lpstr>
      <vt:lpstr>Behörighetsgivande utbildning i svenska för studerande med utländsk förutbildning, Bus</vt:lpstr>
      <vt:lpstr>Behörighet i svenska</vt:lpstr>
      <vt:lpstr>Våra kurser</vt:lpstr>
      <vt:lpstr>3 terminer med ett inträdesprov</vt:lpstr>
      <vt:lpstr> Tisus - test i svenska för universitets- och högskolestudier </vt:lpstr>
      <vt:lpstr>Svenska för utbytesstudenter</vt:lpstr>
      <vt:lpstr>PowerPoint-presentation</vt:lpstr>
      <vt:lpstr>Övrigt kursutbud</vt:lpstr>
      <vt:lpstr>Skandinavistikprogrammet vid Uppsala universitet</vt:lpstr>
      <vt:lpstr>Varför välja programmet?</vt:lpstr>
      <vt:lpstr>Varför välja programmet?</vt:lpstr>
      <vt:lpstr>Praktiskt – ansökan till ht 25</vt:lpstr>
      <vt:lpstr>Programmets upplägg</vt:lpstr>
      <vt:lpstr>Gemensamt för programmet</vt:lpstr>
      <vt:lpstr>Inriktningarna</vt:lpstr>
      <vt:lpstr>Exempel på valbara kurser inom språk</vt:lpstr>
      <vt:lpstr>Exempel på valbara kurser inom litteratur och retorik</vt:lpstr>
    </vt:vector>
  </TitlesOfParts>
  <Company>Engelska parken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Josefin Svensson</dc:creator>
  <cp:lastModifiedBy>Viktor Hennius</cp:lastModifiedBy>
  <cp:revision>114</cp:revision>
  <cp:lastPrinted>2018-03-01T14:28:26Z</cp:lastPrinted>
  <dcterms:created xsi:type="dcterms:W3CDTF">2013-08-22T08:31:25Z</dcterms:created>
  <dcterms:modified xsi:type="dcterms:W3CDTF">2024-08-23T07:00:58Z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0x010100F0FB19DB35F40242A2963C4B005FEFE6</vt:lpwstr>
  </property>
  <property fmtid="{D5CDD505-2E9C-101B-9397-08002B2CF9AE}" pid="3" name="MediaServiceImageTags">
    <vt:lpwstr/>
  </property>
</Properties>
</file>