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92" r:id="rId3"/>
    <p:sldId id="280" r:id="rId4"/>
    <p:sldId id="263" r:id="rId5"/>
    <p:sldId id="294" r:id="rId6"/>
    <p:sldId id="282" r:id="rId7"/>
    <p:sldId id="302" r:id="rId8"/>
    <p:sldId id="285" r:id="rId9"/>
    <p:sldId id="290" r:id="rId10"/>
    <p:sldId id="289" r:id="rId11"/>
    <p:sldId id="307" r:id="rId12"/>
    <p:sldId id="286" r:id="rId13"/>
    <p:sldId id="303" r:id="rId14"/>
    <p:sldId id="291" r:id="rId15"/>
    <p:sldId id="293" r:id="rId16"/>
    <p:sldId id="308" r:id="rId17"/>
    <p:sldId id="309" r:id="rId18"/>
    <p:sldId id="304" r:id="rId19"/>
    <p:sldId id="298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66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Mörkt format 1 - Dekorfär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Mörkt format 2 - Dekorfärg 5/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Mörkt format 2 - Dekorfärg 1/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Mörkt format 1 - Dekorfär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7840"/>
  </p:normalViewPr>
  <p:slideViewPr>
    <p:cSldViewPr snapToGrid="0" snapToObjects="1" showGuides="1">
      <p:cViewPr varScale="1">
        <p:scale>
          <a:sx n="97" d="100"/>
          <a:sy n="97" d="100"/>
        </p:scale>
        <p:origin x="1944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14DD3-62EE-7048-9559-A20293B3E60D}" type="datetimeFigureOut">
              <a:rPr lang="sv-SE" smtClean="0"/>
              <a:pPr/>
              <a:t>2024-12-10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35BF2-85D5-404D-8153-DE011A72B39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10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8481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10" b="15718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 descr="Lunds universitets logotyp.">
            <a:extLst>
              <a:ext uri="{FF2B5EF4-FFF2-40B4-BE49-F238E27FC236}">
                <a16:creationId xmlns:a16="http://schemas.microsoft.com/office/drawing/2014/main" id="{3A8EFBAE-371E-E046-8879-6F2B8A74E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1761" y="1632438"/>
            <a:ext cx="808477" cy="99321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A3C37CF-2E7F-204C-BAF4-14554C428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3855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Enradig titel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 userDrawn="1"/>
        </p:nvCxnSpPr>
        <p:spPr>
          <a:xfrm>
            <a:off x="6853855" y="2336984"/>
            <a:ext cx="514605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3854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E67EF931-F7AE-D74F-A8D9-A4EA6F2817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7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DE34647-2FEA-054E-80E8-C0FCC8DEB358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2159999"/>
            <a:ext cx="8820000" cy="3960000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15257BE-35D3-D844-83B2-2101D6EABB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49843" y="5560557"/>
            <a:ext cx="768614" cy="9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2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ör skrymmand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199860"/>
          </a:xfrm>
        </p:spPr>
        <p:txBody>
          <a:bodyPr bIns="0" anchor="ctr" anchorCtr="0">
            <a:normAutofit/>
          </a:bodyPr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1559859"/>
            <a:ext cx="8820000" cy="456014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0E479E5-288B-7A47-B597-EE9C6BB0B1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49843" y="5560557"/>
            <a:ext cx="76861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4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ör skrymmande grafik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81A3E1B-C332-BE46-9FEB-739A7F90AAC9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199860"/>
          </a:xfrm>
        </p:spPr>
        <p:txBody>
          <a:bodyPr bIns="0"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1559859"/>
            <a:ext cx="8820000" cy="4560140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A7B0887-EC14-A045-90B3-E282E8295B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49843" y="5560557"/>
            <a:ext cx="768614" cy="9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21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ör jättemyck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88914"/>
            <a:ext cx="10440000" cy="1071086"/>
          </a:xfrm>
        </p:spPr>
        <p:txBody>
          <a:bodyPr bIns="0" anchor="ctr" anchorCtr="0">
            <a:normAutofit/>
          </a:bodyPr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000" y="1259998"/>
            <a:ext cx="10440000" cy="540909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4FE1865-017A-0346-90CC-08F3F1E48E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49843" y="5560557"/>
            <a:ext cx="76861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3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ör jättemycket text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E7D8CD1-C060-BC4F-99D0-93925AD78847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88914"/>
            <a:ext cx="10440000" cy="1071086"/>
          </a:xfrm>
        </p:spPr>
        <p:txBody>
          <a:bodyPr bIns="0"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000" y="1259998"/>
            <a:ext cx="10440000" cy="5409089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CA5F958-743D-3C41-B76C-D06204C79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49843" y="5560557"/>
            <a:ext cx="768614" cy="9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45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ruta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D19B9C2-70AA-3747-8E78-329608E61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7600" y="4880235"/>
            <a:ext cx="5294400" cy="1205418"/>
          </a:xfrm>
          <a:solidFill>
            <a:schemeClr val="bg1"/>
          </a:solidFill>
        </p:spPr>
        <p:txBody>
          <a:bodyPr wrap="square" lIns="540000" tIns="360000" rIns="360000" bIns="468000">
            <a:spAutoFit/>
          </a:bodyPr>
          <a:lstStyle>
            <a:lvl1pPr>
              <a:lnSpc>
                <a:spcPct val="100000"/>
              </a:lnSpc>
              <a:defRPr sz="2400" baseline="0"/>
            </a:lvl1pPr>
          </a:lstStyle>
          <a:p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4026514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rut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BC89AA35-97B1-624B-B69D-58914AF5B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5612" y="4880235"/>
            <a:ext cx="4116387" cy="1205418"/>
          </a:xfrm>
          <a:solidFill>
            <a:schemeClr val="bg1"/>
          </a:solidFill>
        </p:spPr>
        <p:txBody>
          <a:bodyPr wrap="square" lIns="540000" tIns="360000" rIns="360000" bIns="468000">
            <a:spAutoFit/>
          </a:bodyPr>
          <a:lstStyle>
            <a:lvl1pPr>
              <a:lnSpc>
                <a:spcPct val="100000"/>
              </a:lnSpc>
              <a:defRPr sz="2400" baseline="0"/>
            </a:lvl1pPr>
          </a:lstStyle>
          <a:p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3252062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och kärnfullt bud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EFEA4A-5ABD-6A4D-88CB-42E58CB1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2786400"/>
            <a:ext cx="11088000" cy="615553"/>
          </a:xfrm>
        </p:spPr>
        <p:txBody>
          <a:bodyPr bIns="0" anchor="ctr" anchorCtr="0">
            <a:sp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392BF5D-380B-9244-837F-4969BAD00B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49843" y="5560557"/>
            <a:ext cx="76861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41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och kärnfullt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9DD6FC-67D4-1147-8BFB-BFE7374E65BA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6EFEA4A-5ABD-6A4D-88CB-42E58CB1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2785298"/>
            <a:ext cx="11088000" cy="615553"/>
          </a:xfrm>
        </p:spPr>
        <p:txBody>
          <a:bodyPr bIns="0" anchor="ctr" anchorCtr="0">
            <a:sp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06ADD2F-64FB-A842-A4B8-B38527D1D9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49843" y="5560557"/>
            <a:ext cx="768614" cy="9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44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bild 3">
            <a:extLst>
              <a:ext uri="{FF2B5EF4-FFF2-40B4-BE49-F238E27FC236}">
                <a16:creationId xmlns:a16="http://schemas.microsoft.com/office/drawing/2014/main" id="{04D25F2B-1A76-3943-8341-1E952FF295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16388" y="3428997"/>
            <a:ext cx="3959224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D971C67A-26E8-0C4A-982B-7B5FF0696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-406473"/>
            <a:ext cx="9266160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10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B9FAF899-14FA-F046-96DB-82762ED41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10" b="15718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54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 descr="Lunds universitets logotyp.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1A56743-FB24-1849-93B5-ADD6F23CD3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sv-SE" dirty="0"/>
              <a:t>Titelsida för </a:t>
            </a:r>
            <a:br>
              <a:rPr lang="sv-SE" dirty="0"/>
            </a:br>
            <a:r>
              <a:rPr lang="sv-SE" dirty="0"/>
              <a:t>tvåradig titel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946A34-F6D8-4B44-9644-EC06EE3B26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48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 userDrawn="1"/>
        </p:nvSpPr>
        <p:spPr>
          <a:xfrm>
            <a:off x="4116388" y="3429000"/>
            <a:ext cx="3959224" cy="3240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DB3530F-65D5-CD43-82D8-FBC17205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0" y="4647274"/>
            <a:ext cx="3959223" cy="430887"/>
          </a:xfrm>
          <a:noFill/>
        </p:spPr>
        <p:txBody>
          <a:bodyPr wrap="square" lIns="468000" rIns="432000" bIns="0" anchor="ctr" anchorCtr="0">
            <a:spAutoFit/>
          </a:bodyPr>
          <a:lstStyle>
            <a:lvl1pPr>
              <a:lnSpc>
                <a:spcPct val="100000"/>
              </a:lnSpc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578085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+ text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 userDrawn="1"/>
        </p:nvSpPr>
        <p:spPr>
          <a:xfrm>
            <a:off x="4116388" y="3429000"/>
            <a:ext cx="3959224" cy="3240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2">
            <a:extLst>
              <a:ext uri="{FF2B5EF4-FFF2-40B4-BE49-F238E27FC236}">
                <a16:creationId xmlns:a16="http://schemas.microsoft.com/office/drawing/2014/main" id="{3E1C5BC2-1B5A-DA4F-A220-7E22547F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0" y="4647274"/>
            <a:ext cx="3959223" cy="430887"/>
          </a:xfrm>
          <a:noFill/>
        </p:spPr>
        <p:txBody>
          <a:bodyPr wrap="square" lIns="468000" rIns="432000" bIns="0" anchor="ctr" anchorCtr="0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319432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CB9E94-CD43-A846-848D-1D1C817F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-406473"/>
            <a:ext cx="9272423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C68AFC7-EF72-6A46-A52B-2558E14536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49843" y="5560557"/>
            <a:ext cx="76861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1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80" t="26162"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10" name="Rektangel 2">
            <a:extLst>
              <a:ext uri="{FF2B5EF4-FFF2-40B4-BE49-F238E27FC236}">
                <a16:creationId xmlns:a16="http://schemas.microsoft.com/office/drawing/2014/main" id="{5EA01DBB-6763-8B49-8D7A-51A30C118D29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 descr="Lunds universitets logotyp.">
            <a:extLst>
              <a:ext uri="{FF2B5EF4-FFF2-40B4-BE49-F238E27FC236}">
                <a16:creationId xmlns:a16="http://schemas.microsoft.com/office/drawing/2014/main" id="{4E33CB63-86C7-464D-8E18-BFC83911D6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0465E161-D6C8-CE40-80C0-301BFB682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77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Enradig titel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36984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latshållare för text 11">
            <a:extLst>
              <a:ext uri="{FF2B5EF4-FFF2-40B4-BE49-F238E27FC236}">
                <a16:creationId xmlns:a16="http://schemas.microsoft.com/office/drawing/2014/main" id="{5E9EA6EC-E28E-CD41-8685-F6762D241A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C415B4A6-D08E-A042-B618-42DCBA3473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2126C620-A434-6F44-8C7F-63061A79B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80" t="26162"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 descr="Lunds universitets logotyp.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9CF2729D-ECD9-C649-B375-DDA663FEE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sv-SE" dirty="0"/>
              <a:t>Titelsida för </a:t>
            </a:r>
            <a:br>
              <a:rPr lang="sv-SE" dirty="0"/>
            </a:br>
            <a:r>
              <a:rPr lang="sv-SE" dirty="0"/>
              <a:t>tvåradig titel</a:t>
            </a:r>
          </a:p>
        </p:txBody>
      </p:sp>
      <p:cxnSp>
        <p:nvCxnSpPr>
          <p:cNvPr id="15" name="Rak 14">
            <a:extLst>
              <a:ext uri="{FF2B5EF4-FFF2-40B4-BE49-F238E27FC236}">
                <a16:creationId xmlns:a16="http://schemas.microsoft.com/office/drawing/2014/main" id="{4283877A-7310-1244-AD34-A2BC6E7F7EC5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text 11">
            <a:extLst>
              <a:ext uri="{FF2B5EF4-FFF2-40B4-BE49-F238E27FC236}">
                <a16:creationId xmlns:a16="http://schemas.microsoft.com/office/drawing/2014/main" id="{BB796774-9AC9-EF4E-8A3C-00D83E5A56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810F14E-9B82-AD45-A9ED-99611D37C7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8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261" t="19608" b="8271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pic>
        <p:nvPicPr>
          <p:cNvPr id="11" name="Bildobjekt 10" descr="Lunds universitets logotyp.">
            <a:extLst>
              <a:ext uri="{FF2B5EF4-FFF2-40B4-BE49-F238E27FC236}">
                <a16:creationId xmlns:a16="http://schemas.microsoft.com/office/drawing/2014/main" id="{4E33CB63-86C7-464D-8E18-BFC83911D6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323BAD4B-C876-A947-B84B-70BE804FF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77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Enradig titel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36984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441749B1-2509-2A41-B7FC-7CEED5642D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09784B7-2B3F-1A4D-9027-EAC271866D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0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9945810A-D868-894A-8135-2C48517CE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261" t="19608" b="8271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pic>
        <p:nvPicPr>
          <p:cNvPr id="11" name="Bildobjekt 10" descr="Lunds universitets logotyp.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3B620808-FCD6-A847-A7FA-4CEA2CC82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sv-SE" dirty="0"/>
              <a:t>Titelsida för </a:t>
            </a:r>
            <a:br>
              <a:rPr lang="sv-SE" dirty="0"/>
            </a:br>
            <a:r>
              <a:rPr lang="sv-SE" dirty="0"/>
              <a:t>tvåradig titel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3382D092-2985-8E41-B909-155C77E15CCE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text 11">
            <a:extLst>
              <a:ext uri="{FF2B5EF4-FFF2-40B4-BE49-F238E27FC236}">
                <a16:creationId xmlns:a16="http://schemas.microsoft.com/office/drawing/2014/main" id="{867F76BB-3A62-0A4A-BB95-F999DE2F25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8D03AA1-B493-CF43-9DE1-59DA4787B9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5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F135484C-500B-9E4C-B6F0-E6CD5D0A1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-406473"/>
            <a:ext cx="9272423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53202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F7FFECAB-E5AC-4A4C-A95F-80726D1FE8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sv-SE" dirty="0"/>
              <a:t>Dra en bild hit för att lägga till en bakgrundsbild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EBAFC8-420B-8142-8D25-7580E64C2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2087" y="4651200"/>
            <a:ext cx="11807825" cy="1613428"/>
          </a:xfrm>
          <a:solidFill>
            <a:schemeClr val="tx1">
              <a:alpha val="50000"/>
            </a:schemeClr>
          </a:solidFill>
          <a:effectLst/>
        </p:spPr>
        <p:txBody>
          <a:bodyPr lIns="360000" tIns="108000" rIns="360000" bIns="612000" anchor="b">
            <a:spAutoFit/>
          </a:bodyPr>
          <a:lstStyle>
            <a:lvl1pPr algn="ctr">
              <a:defRPr sz="6400" cap="all" spc="100" baseline="0">
                <a:solidFill>
                  <a:schemeClr val="bg1"/>
                </a:solidFill>
                <a:effectLst>
                  <a:outerShdw blurRad="152400" algn="ctr" rotWithShape="0">
                    <a:prstClr val="black"/>
                  </a:outerShdw>
                </a:effectLst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E46E1A1-AC7E-9041-B630-B7BC5AB5BB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2087" y="5587200"/>
            <a:ext cx="11807825" cy="502445"/>
          </a:xfrm>
          <a:effectLst/>
        </p:spPr>
        <p:txBody>
          <a:bodyPr wrap="square" lIns="360000" rIns="360000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effectLst>
                  <a:outerShdw blurRad="152400" algn="ctr" rotWithShape="0">
                    <a:prstClr val="black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undertext eller minska den grå plattan</a:t>
            </a:r>
          </a:p>
        </p:txBody>
      </p:sp>
    </p:spTree>
    <p:extLst>
      <p:ext uri="{BB962C8B-B14F-4D97-AF65-F5344CB8AC3E}">
        <p14:creationId xmlns:p14="http://schemas.microsoft.com/office/powerpoint/2010/main" val="243834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2159999"/>
            <a:ext cx="8820000" cy="396000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8DF10E5-74B0-1D48-B3FF-AB6299C05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49843" y="5560557"/>
            <a:ext cx="76861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A9A7386-F759-0E42-A82F-00906141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800000"/>
          </a:xfrm>
          <a:prstGeom prst="rect">
            <a:avLst/>
          </a:prstGeom>
        </p:spPr>
        <p:txBody>
          <a:bodyPr vert="horz" lIns="0" tIns="0" rIns="0" bIns="288000" rtlCol="0" anchor="b" anchorCtr="0">
            <a:normAutofit/>
          </a:bodyPr>
          <a:lstStyle/>
          <a:p>
            <a:r>
              <a:rPr lang="sv-SE" dirty="0"/>
              <a:t>Klicka </a:t>
            </a:r>
            <a:r>
              <a:rPr lang="sv-SE" noProof="0" dirty="0"/>
              <a:t>här</a:t>
            </a:r>
            <a:r>
              <a:rPr lang="sv-SE" dirty="0"/>
              <a:t> för att ändra mall </a:t>
            </a:r>
            <a:br>
              <a:rPr lang="sv-SE" dirty="0"/>
            </a:br>
            <a:r>
              <a:rPr lang="sv-SE" dirty="0"/>
              <a:t>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065C12-314E-C844-B105-FA43CA3DE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000" y="2159999"/>
            <a:ext cx="8820000" cy="43513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sv-SE" dirty="0"/>
              <a:t>Brödtext </a:t>
            </a:r>
            <a:r>
              <a:rPr lang="sv-SE" noProof="0" dirty="0"/>
              <a:t>nivå</a:t>
            </a:r>
            <a:r>
              <a:rPr lang="sv-SE" dirty="0"/>
              <a:t>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</p:spTree>
    <p:extLst>
      <p:ext uri="{BB962C8B-B14F-4D97-AF65-F5344CB8AC3E}">
        <p14:creationId xmlns:p14="http://schemas.microsoft.com/office/powerpoint/2010/main" val="315126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55" r:id="rId7"/>
    <p:sldLayoutId id="2147483649" r:id="rId8"/>
    <p:sldLayoutId id="2147483650" r:id="rId9"/>
    <p:sldLayoutId id="2147483669" r:id="rId10"/>
    <p:sldLayoutId id="2147483667" r:id="rId11"/>
    <p:sldLayoutId id="2147483670" r:id="rId12"/>
    <p:sldLayoutId id="2147483673" r:id="rId13"/>
    <p:sldLayoutId id="2147483674" r:id="rId14"/>
    <p:sldLayoutId id="2147483657" r:id="rId15"/>
    <p:sldLayoutId id="2147483658" r:id="rId16"/>
    <p:sldLayoutId id="2147483651" r:id="rId17"/>
    <p:sldLayoutId id="2147483671" r:id="rId18"/>
    <p:sldLayoutId id="2147483659" r:id="rId19"/>
    <p:sldLayoutId id="2147483660" r:id="rId20"/>
    <p:sldLayoutId id="2147483672" r:id="rId21"/>
    <p:sldLayoutId id="214748366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92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80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68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56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21" userDrawn="1">
          <p15:clr>
            <a:srgbClr val="F26B43"/>
          </p15:clr>
        </p15:guide>
        <p15:guide id="4" pos="7559" userDrawn="1">
          <p15:clr>
            <a:srgbClr val="F26B43"/>
          </p15:clr>
        </p15:guide>
        <p15:guide id="5" pos="2593" userDrawn="1">
          <p15:clr>
            <a:srgbClr val="F26B43"/>
          </p15:clr>
        </p15:guide>
        <p15:guide id="6" pos="5087" userDrawn="1">
          <p15:clr>
            <a:srgbClr val="F26B43"/>
          </p15:clr>
        </p15:guide>
        <p15:guide id="7" orient="horz" pos="4201" userDrawn="1">
          <p15:clr>
            <a:srgbClr val="F26B43"/>
          </p15:clr>
        </p15:guide>
        <p15:guide id="8" orient="horz" pos="1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wedishliterature.se/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oversattarsektionen.se/for-oversattare/lanksamling" TargetMode="External"/><Relationship Id="rId3" Type="http://schemas.openxmlformats.org/officeDocument/2006/relationships/hyperlink" Target="https://www.kulturradet.se/sok-bidrag/bidrag-till-oversattare-av-svensk-litteratur/" TargetMode="External"/><Relationship Id="rId7" Type="http://schemas.openxmlformats.org/officeDocument/2006/relationships/hyperlink" Target="https://forlaggare.se/wpcontent/uploads/2021/03/svensk_litteraturs_spridning_i_varlden_webb_0.pdf" TargetMode="External"/><Relationship Id="rId2" Type="http://schemas.openxmlformats.org/officeDocument/2006/relationships/hyperlink" Target="http://www.swedishliterature.se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forlaggare.se/topplistor/" TargetMode="External"/><Relationship Id="rId5" Type="http://schemas.openxmlformats.org/officeDocument/2006/relationships/hyperlink" Target="https://www.kulturradet.se/en/swedishliterature/swedish-bookshelf/publications/more-swedish-books-for-young-readers2/" TargetMode="External"/><Relationship Id="rId4" Type="http://schemas.openxmlformats.org/officeDocument/2006/relationships/hyperlink" Target="https://si.se/utlysningar/bidrag-finansiering/stod-till-nordiska-projekt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542405C-A985-C64D-843C-5DF7D91A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311" y="1859358"/>
            <a:ext cx="6144864" cy="2523768"/>
          </a:xfrm>
        </p:spPr>
        <p:txBody>
          <a:bodyPr/>
          <a:lstStyle/>
          <a:p>
            <a:r>
              <a:rPr lang="sv-SE" sz="2800" b="1" dirty="0"/>
              <a:t>Översättning av svensk litteratur </a:t>
            </a:r>
            <a:br>
              <a:rPr lang="sv-SE" sz="2800" b="1" dirty="0"/>
            </a:br>
            <a:r>
              <a:rPr lang="sv-SE" sz="2800" b="1" dirty="0"/>
              <a:t>- </a:t>
            </a:r>
            <a:r>
              <a:rPr lang="sv-SE" sz="2400" dirty="0"/>
              <a:t>hur man kan starta ett översättningsprojekt inom svenskundervisningen vid universitet i världen</a:t>
            </a:r>
            <a:br>
              <a:rPr lang="sv-SE" sz="2800" dirty="0"/>
            </a:br>
            <a:br>
              <a:rPr lang="sv-SE" sz="2800" dirty="0"/>
            </a:br>
            <a:br>
              <a:rPr lang="sv-SE" sz="2800" dirty="0"/>
            </a:br>
            <a:endParaRPr lang="sv-SE" sz="2800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DFD5E0B-3BFA-5441-9C89-3A4279824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Språk och litteraturcentrum 17okt 2024, Marie </a:t>
            </a:r>
            <a:r>
              <a:rPr lang="sv-SE" dirty="0" err="1"/>
              <a:t>therrydotter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5970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04969F-202B-4AB9-119D-70065D532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966777"/>
          </a:xfrm>
        </p:spPr>
        <p:txBody>
          <a:bodyPr/>
          <a:lstStyle/>
          <a:p>
            <a:r>
              <a:rPr lang="sv-SE" dirty="0"/>
              <a:t>Svensklärarens roll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1EFCEA-D3B6-2C14-A76B-A760AF070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1547906"/>
            <a:ext cx="8820000" cy="4572093"/>
          </a:xfrm>
        </p:spPr>
        <p:txBody>
          <a:bodyPr/>
          <a:lstStyle/>
          <a:p>
            <a:r>
              <a:rPr lang="sv-SE" dirty="0"/>
              <a:t>Projektledare: sammankallande/sammanhållande, planera och organisera arbetet, drivande, administrativt ansvar</a:t>
            </a:r>
          </a:p>
          <a:p>
            <a:r>
              <a:rPr lang="sv-SE" dirty="0"/>
              <a:t>Kontakter med Sverige: förlaget, SI, Kulturrådet</a:t>
            </a:r>
          </a:p>
          <a:p>
            <a:r>
              <a:rPr lang="sv-SE" dirty="0"/>
              <a:t>Kontakter med Svenska ambassaden i landet</a:t>
            </a:r>
          </a:p>
          <a:p>
            <a:r>
              <a:rPr lang="sv-SE" dirty="0"/>
              <a:t>I översättningsgruppen bidra med bl.a. textanalys, </a:t>
            </a:r>
            <a:r>
              <a:rPr lang="sv-SE" dirty="0" err="1"/>
              <a:t>idiomaticitet</a:t>
            </a:r>
            <a:r>
              <a:rPr lang="sv-SE" dirty="0"/>
              <a:t>, stilistiska kunskaper och kulturella referenser.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909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E0D850-78B1-D22E-FB0D-B7CEEFC5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AE50F4-E46F-DCE3-342A-18834969D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sz="4400" dirty="0"/>
          </a:p>
          <a:p>
            <a:pPr marL="0" indent="0" algn="ctr">
              <a:buNone/>
            </a:pPr>
            <a:r>
              <a:rPr lang="sv-SE" sz="8000" dirty="0">
                <a:solidFill>
                  <a:srgbClr val="00B050"/>
                </a:solidFill>
                <a:latin typeface="+mj-lt"/>
              </a:rPr>
              <a:t>Frågor?</a:t>
            </a:r>
          </a:p>
        </p:txBody>
      </p:sp>
    </p:spTree>
    <p:extLst>
      <p:ext uri="{BB962C8B-B14F-4D97-AF65-F5344CB8AC3E}">
        <p14:creationId xmlns:p14="http://schemas.microsoft.com/office/powerpoint/2010/main" val="324013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96052C-8C8A-C1CF-AFAB-F46325788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972754"/>
          </a:xfrm>
        </p:spPr>
        <p:txBody>
          <a:bodyPr/>
          <a:lstStyle/>
          <a:p>
            <a:r>
              <a:rPr lang="sv-SE" dirty="0"/>
              <a:t>Kontakta förlaget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82B501-6283-3392-53B2-8EF7C800F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259" y="1213224"/>
            <a:ext cx="8820000" cy="4906775"/>
          </a:xfrm>
        </p:spPr>
        <p:txBody>
          <a:bodyPr/>
          <a:lstStyle/>
          <a:p>
            <a:r>
              <a:rPr lang="sv-SE" dirty="0"/>
              <a:t>Presentera projektet så utförligt som möjligt: syfte, teman, tidsplan, kort- och långsiktiga mål: kommande titlar, andra genrer etc. </a:t>
            </a:r>
          </a:p>
          <a:p>
            <a:r>
              <a:rPr lang="sv-SE" dirty="0"/>
              <a:t>Presentera översättargruppen kort (CV krävs för samtliga i gruppen vid avtal).</a:t>
            </a:r>
          </a:p>
          <a:p>
            <a:r>
              <a:rPr lang="sv-SE" dirty="0"/>
              <a:t>Provöversättning kan begäras av förlaget.</a:t>
            </a:r>
          </a:p>
          <a:p>
            <a:r>
              <a:rPr lang="sv-SE" dirty="0"/>
              <a:t>Ange en korrekturläsare, t.ex.</a:t>
            </a:r>
            <a:r>
              <a:rPr lang="sv-SE" sz="2000" dirty="0"/>
              <a:t> någon på institutionen </a:t>
            </a:r>
            <a:r>
              <a:rPr lang="sv-SE" dirty="0"/>
              <a:t>med mycket goda kunskaper i både svenska och målspråket samt goda kunskaper i skönlitteratur.</a:t>
            </a:r>
          </a:p>
          <a:p>
            <a:r>
              <a:rPr lang="sv-SE" dirty="0"/>
              <a:t>Förlaget kan också kontrollera översättningen med ”sina” översättare.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618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6CCEC4-44CE-D151-AA7A-FC5D7D22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175954"/>
          </a:xfrm>
        </p:spPr>
        <p:txBody>
          <a:bodyPr/>
          <a:lstStyle/>
          <a:p>
            <a:r>
              <a:rPr lang="sv-SE" dirty="0"/>
              <a:t>Avtal med det svenska förlaget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CE144D-0676-895E-71DA-A90579CD2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999" y="1332753"/>
            <a:ext cx="9215341" cy="478724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Avtal med förlaget kan vara olika, och kan vara förhandlingsbart:</a:t>
            </a:r>
          </a:p>
          <a:p>
            <a:r>
              <a:rPr lang="sv-SE" sz="2400" dirty="0">
                <a:latin typeface="+mn-lt"/>
              </a:rPr>
              <a:t>Krav på att det finns ett förlag för utgivningen av den översatta boken.</a:t>
            </a:r>
          </a:p>
          <a:p>
            <a:r>
              <a:rPr lang="sv-SE" sz="2400" dirty="0">
                <a:latin typeface="+mn-lt"/>
              </a:rPr>
              <a:t>I vårt fall: Arvode </a:t>
            </a:r>
            <a:r>
              <a:rPr lang="sv-SE" sz="2400" dirty="0">
                <a:latin typeface="+mn-lt"/>
                <a:ea typeface="Calibri" panose="020F0502020204030204" pitchFamily="34" charset="0"/>
              </a:rPr>
              <a:t>till rättighetsinnehavaren</a:t>
            </a:r>
            <a:r>
              <a:rPr lang="sv-SE" sz="2400" dirty="0">
                <a:latin typeface="+mn-lt"/>
              </a:rPr>
              <a:t>:</a:t>
            </a:r>
            <a:r>
              <a:rPr lang="sv-SE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initialt </a:t>
            </a:r>
            <a:r>
              <a:rPr lang="sv-SE" sz="2400" dirty="0">
                <a:latin typeface="+mn-lt"/>
                <a:ea typeface="Calibri" panose="020F0502020204030204" pitchFamily="34" charset="0"/>
              </a:rPr>
              <a:t>ca 6-7% på halva upplagan. Därefter arvode på antalet sålda ex.</a:t>
            </a:r>
          </a:p>
          <a:p>
            <a:r>
              <a:rPr lang="sv-SE" sz="2400" kern="100" dirty="0">
                <a:latin typeface="+mn-lt"/>
                <a:ea typeface="Yu Mincho" panose="02020400000000000000" pitchFamily="18" charset="-128"/>
                <a:cs typeface="Times New Roman" panose="02020603050405020304" pitchFamily="18" charset="0"/>
              </a:rPr>
              <a:t>Normalupplaga: 3000 ex.</a:t>
            </a:r>
          </a:p>
          <a:p>
            <a:r>
              <a:rPr lang="sv-SE" sz="2400" kern="100" dirty="0">
                <a:latin typeface="+mn-lt"/>
                <a:ea typeface="Yu Mincho" panose="02020400000000000000" pitchFamily="18" charset="-128"/>
                <a:cs typeface="Times New Roman" panose="02020603050405020304" pitchFamily="18" charset="0"/>
              </a:rPr>
              <a:t>Skriva årsavtal: ca 5-10 år, royalty: e-bok, audio, sekundäranvändning</a:t>
            </a:r>
          </a:p>
          <a:p>
            <a:r>
              <a:rPr lang="sv-SE" sz="2400" kern="100" dirty="0">
                <a:effectLst/>
                <a:latin typeface="+mn-lt"/>
                <a:ea typeface="Yu Mincho" panose="02020400000000000000" pitchFamily="18" charset="-128"/>
                <a:cs typeface="Times New Roman" panose="02020603050405020304" pitchFamily="18" charset="0"/>
              </a:rPr>
              <a:t>Omslag: anpassas till marknaden eller ta över originalet.</a:t>
            </a:r>
          </a:p>
          <a:p>
            <a:r>
              <a:rPr lang="sv-SE" sz="2400" kern="100" dirty="0">
                <a:latin typeface="+mn-lt"/>
                <a:ea typeface="Yu Mincho" panose="02020400000000000000" pitchFamily="18" charset="-128"/>
                <a:cs typeface="Times New Roman" panose="02020603050405020304" pitchFamily="18" charset="0"/>
              </a:rPr>
              <a:t>Bilder kan utelämnas eller tillföras.</a:t>
            </a:r>
            <a:endParaRPr lang="sv-SE" sz="2400" kern="100" dirty="0">
              <a:effectLst/>
              <a:latin typeface="+mn-lt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sv-SE" sz="2400" kern="100" dirty="0"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18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99ED2B-8905-0BEA-B0E7-FC690CCA9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128" y="359999"/>
            <a:ext cx="8694871" cy="990683"/>
          </a:xfrm>
        </p:spPr>
        <p:txBody>
          <a:bodyPr/>
          <a:lstStyle/>
          <a:p>
            <a:r>
              <a:rPr lang="sv-SE" dirty="0"/>
              <a:t>Ekonomiskt stöd</a:t>
            </a:r>
            <a:endParaRPr lang="sv-SE" strike="sngStrik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5BEF4D-0664-54D7-4B55-4E2A9E607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944" y="1219200"/>
            <a:ext cx="8820000" cy="5278801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4000" b="1" dirty="0"/>
              <a:t>Svenska institutet: </a:t>
            </a:r>
            <a:r>
              <a:rPr lang="sv-SE" sz="4300" dirty="0"/>
              <a:t>- </a:t>
            </a:r>
            <a:r>
              <a:rPr lang="sv-SE" sz="4300" b="1" dirty="0"/>
              <a:t>bidrag</a:t>
            </a:r>
            <a:r>
              <a:rPr lang="sv-SE" sz="4300" dirty="0"/>
              <a:t> för gästföreläsningar, projekt, evenemang och studieresor.</a:t>
            </a:r>
            <a:endParaRPr lang="sv-SE" sz="43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4000" b="1" dirty="0"/>
              <a:t>Kulturrådet:</a:t>
            </a:r>
          </a:p>
          <a:p>
            <a:pPr marL="0" indent="0" rtl="0">
              <a:buNone/>
            </a:pPr>
            <a:r>
              <a:rPr lang="sv-SE" sz="4000" dirty="0"/>
              <a:t>	</a:t>
            </a:r>
            <a:r>
              <a:rPr lang="sv-SE" sz="4300" dirty="0">
                <a:latin typeface="+mn-lt"/>
              </a:rPr>
              <a:t>- </a:t>
            </a:r>
            <a:r>
              <a:rPr lang="sv-SE" sz="4300" b="1" dirty="0">
                <a:latin typeface="+mn-lt"/>
              </a:rPr>
              <a:t>översättare</a:t>
            </a:r>
            <a:r>
              <a:rPr lang="sv-SE" sz="4300" dirty="0">
                <a:latin typeface="+mn-lt"/>
              </a:rPr>
              <a:t> kan söka stöd för resor och annat som de behöver för sin yrkesutövning, och även 	provöversättning.</a:t>
            </a:r>
          </a:p>
          <a:p>
            <a:pPr marL="0" indent="0">
              <a:buNone/>
            </a:pPr>
            <a:r>
              <a:rPr lang="sv-SE" sz="4300" b="1" dirty="0">
                <a:solidFill>
                  <a:srgbClr val="000000"/>
                </a:solidFill>
                <a:latin typeface="+mn-lt"/>
              </a:rPr>
              <a:t>	- bokförlaget </a:t>
            </a:r>
            <a:r>
              <a:rPr lang="sv-SE" sz="4300" dirty="0">
                <a:solidFill>
                  <a:srgbClr val="000000"/>
                </a:solidFill>
                <a:latin typeface="+mn-lt"/>
              </a:rPr>
              <a:t>kan söka bidrag för översättning av svensk litteratur och dramatik </a:t>
            </a:r>
            <a:r>
              <a:rPr lang="sv-SE" sz="4300" u="sng" dirty="0">
                <a:solidFill>
                  <a:srgbClr val="000000"/>
                </a:solidFill>
                <a:latin typeface="+mn-lt"/>
              </a:rPr>
              <a:t>men endast innan </a:t>
            </a:r>
            <a:r>
              <a:rPr lang="sv-SE" sz="4300" dirty="0">
                <a:solidFill>
                  <a:srgbClr val="000000"/>
                </a:solidFill>
                <a:latin typeface="+mn-lt"/>
              </a:rPr>
              <a:t>	</a:t>
            </a:r>
            <a:r>
              <a:rPr lang="sv-SE" sz="4300" u="sng" dirty="0">
                <a:solidFill>
                  <a:srgbClr val="000000"/>
                </a:solidFill>
                <a:latin typeface="+mn-lt"/>
              </a:rPr>
              <a:t>boken är klar</a:t>
            </a:r>
            <a:endParaRPr lang="sv-SE" sz="4300" u="sng" dirty="0">
              <a:latin typeface="+mn-lt"/>
            </a:endParaRPr>
          </a:p>
          <a:p>
            <a:pPr marL="0" indent="0" rtl="0">
              <a:buNone/>
            </a:pPr>
            <a:r>
              <a:rPr lang="sv-SE" sz="4300" dirty="0">
                <a:latin typeface="+mn-lt"/>
              </a:rPr>
              <a:t>	- </a:t>
            </a:r>
            <a:r>
              <a:rPr lang="sv-SE" sz="4300" b="1" dirty="0">
                <a:latin typeface="+mn-lt"/>
              </a:rPr>
              <a:t>bokförlaget</a:t>
            </a:r>
            <a:r>
              <a:rPr lang="sv-SE" sz="4300" dirty="0">
                <a:latin typeface="+mn-lt"/>
              </a:rPr>
              <a:t> kan söka bidrag för produktionskostnader såsom för fyrfärgsillustrerade verk, grafiska 	romaner och serieböcker där det behövs handtextning.</a:t>
            </a:r>
          </a:p>
          <a:p>
            <a:pPr marL="0" indent="0" rtl="0">
              <a:buNone/>
            </a:pPr>
            <a:r>
              <a:rPr lang="sv-SE" sz="4300" dirty="0">
                <a:latin typeface="+mn-lt"/>
              </a:rPr>
              <a:t>	 - </a:t>
            </a:r>
            <a:r>
              <a:rPr lang="sv-SE" sz="4300" b="1" dirty="0">
                <a:latin typeface="+mn-lt"/>
              </a:rPr>
              <a:t>bidraget </a:t>
            </a:r>
            <a:r>
              <a:rPr lang="sv-SE" sz="4300" b="1" i="1" dirty="0">
                <a:latin typeface="+mn-lt"/>
              </a:rPr>
              <a:t>International promotion </a:t>
            </a:r>
            <a:r>
              <a:rPr lang="sv-SE" sz="4300" b="1" i="1" dirty="0" err="1">
                <a:latin typeface="+mn-lt"/>
              </a:rPr>
              <a:t>of</a:t>
            </a:r>
            <a:r>
              <a:rPr lang="sv-SE" sz="4300" b="1" i="1" dirty="0">
                <a:latin typeface="+mn-lt"/>
              </a:rPr>
              <a:t> Swedish </a:t>
            </a:r>
            <a:r>
              <a:rPr lang="sv-SE" sz="4300" b="1" i="1" dirty="0" err="1">
                <a:latin typeface="+mn-lt"/>
              </a:rPr>
              <a:t>literature</a:t>
            </a:r>
            <a:r>
              <a:rPr lang="sv-SE" sz="4300" b="1" i="1" dirty="0">
                <a:latin typeface="+mn-lt"/>
              </a:rPr>
              <a:t> and drama </a:t>
            </a:r>
            <a:r>
              <a:rPr lang="sv-SE" sz="4300" dirty="0">
                <a:latin typeface="+mn-lt"/>
              </a:rPr>
              <a:t>kan sökas av arrangörer av 	litterära evenemang, t.ex. festivaler, boklanseringar, turnéer, uppläsningsevent, eller för 	marknadsföring, kampanjer, översättarseminarier och workshops. Det kan vara resor, logi, arvoden. </a:t>
            </a:r>
          </a:p>
          <a:p>
            <a:pPr marL="0" indent="0" rtl="0">
              <a:buNone/>
            </a:pPr>
            <a:r>
              <a:rPr lang="sv-SE" sz="4300" dirty="0">
                <a:latin typeface="+mn-lt"/>
              </a:rPr>
              <a:t>	(Allt står på </a:t>
            </a:r>
            <a:r>
              <a:rPr lang="sv-SE" sz="4300" dirty="0">
                <a:latin typeface="+mn-lt"/>
                <a:hlinkClick r:id="rId2"/>
              </a:rPr>
              <a:t>www.swedishliterature.se</a:t>
            </a:r>
            <a:r>
              <a:rPr lang="sv-SE" sz="4300" dirty="0">
                <a:latin typeface="+mn-lt"/>
              </a:rPr>
              <a:t>)</a:t>
            </a:r>
          </a:p>
          <a:p>
            <a:pPr marL="0" indent="0" rtl="0">
              <a:buNone/>
            </a:pPr>
            <a:endParaRPr lang="sv-SE" sz="31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4000" b="1" dirty="0">
                <a:solidFill>
                  <a:srgbClr val="231F1F"/>
                </a:solidFill>
              </a:rPr>
              <a:t>Samarbetsnämnden för </a:t>
            </a:r>
            <a:r>
              <a:rPr lang="sv-SE" sz="4000" b="1" dirty="0" err="1">
                <a:solidFill>
                  <a:srgbClr val="231F1F"/>
                </a:solidFill>
              </a:rPr>
              <a:t>Nordenundervisning</a:t>
            </a:r>
            <a:r>
              <a:rPr lang="sv-SE" sz="4000" b="1" dirty="0">
                <a:solidFill>
                  <a:srgbClr val="231F1F"/>
                </a:solidFill>
              </a:rPr>
              <a:t> i utlandet (SNU):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v-SE" sz="3100" b="1" dirty="0">
                <a:solidFill>
                  <a:srgbClr val="231F1F"/>
                </a:solidFill>
              </a:rPr>
              <a:t>	</a:t>
            </a:r>
            <a:r>
              <a:rPr lang="sv-SE" sz="4300" dirty="0">
                <a:solidFill>
                  <a:srgbClr val="231F1F"/>
                </a:solidFill>
                <a:latin typeface="+mn-lt"/>
              </a:rPr>
              <a:t>- </a:t>
            </a:r>
            <a:r>
              <a:rPr lang="sv-SE" sz="4300" b="1" dirty="0">
                <a:solidFill>
                  <a:srgbClr val="231F1F"/>
                </a:solidFill>
                <a:latin typeface="+mn-lt"/>
              </a:rPr>
              <a:t>universitet i världen </a:t>
            </a:r>
            <a:r>
              <a:rPr lang="sv-SE" sz="4300" dirty="0">
                <a:solidFill>
                  <a:srgbClr val="231F1F"/>
                </a:solidFill>
                <a:latin typeface="+mn-lt"/>
              </a:rPr>
              <a:t>kan söka stöd för nordiska samarbetsprojekt med minst tre länder eller språk   	i Norden, t.ex. gästföreläsningar, seminarier, konferenser, författarbesök och test av nya 	kurskoncept.</a:t>
            </a:r>
            <a:endParaRPr lang="sv-SE" sz="4300" kern="100" dirty="0">
              <a:latin typeface="+mn-lt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sv-SE" sz="1800" kern="100" dirty="0">
              <a:effectLst/>
              <a:latin typeface="Yu Mincho" panose="02020400000000000000" pitchFamily="18" charset="-128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957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EFC7A4-F5D1-2D51-AA46-03ED5230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47811"/>
            <a:ext cx="8820000" cy="1816847"/>
          </a:xfrm>
        </p:spPr>
        <p:txBody>
          <a:bodyPr>
            <a:normAutofit/>
          </a:bodyPr>
          <a:lstStyle/>
          <a:p>
            <a:r>
              <a:rPr lang="sv-SE" dirty="0"/>
              <a:t>Marknadsföring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FB9295-C9B2-3050-6314-1CB80683A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1231153"/>
            <a:ext cx="8820000" cy="4888846"/>
          </a:xfrm>
        </p:spPr>
        <p:txBody>
          <a:bodyPr>
            <a:normAutofit/>
          </a:bodyPr>
          <a:lstStyle/>
          <a:p>
            <a:pPr algn="just"/>
            <a:r>
              <a:rPr lang="sv-SE" sz="2400" kern="1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Event vid släppning: ”cool” lokal, bjud in trovärdig kändis/person bland yngre (KR ger ekonomiskt stöd)</a:t>
            </a:r>
            <a:endParaRPr lang="sv-SE" sz="2400" kern="100" dirty="0">
              <a:latin typeface="Yu Mincho" panose="02020400000000000000" pitchFamily="18" charset="-128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sv-SE" sz="2400" kern="1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Ta kontakt med ambassaden</a:t>
            </a:r>
            <a:endParaRPr lang="sv-SE" sz="2400" kern="100" dirty="0">
              <a:effectLst/>
              <a:latin typeface="Yu Mincho" panose="02020400000000000000" pitchFamily="18" charset="-128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sv-SE" sz="2400" kern="1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Bjuda in författare (bidrag finns för resa och hotell hos KR och SI)</a:t>
            </a:r>
            <a:endParaRPr lang="sv-SE" sz="2400" kern="100" dirty="0">
              <a:effectLst/>
              <a:latin typeface="Yu Mincho" panose="02020400000000000000" pitchFamily="18" charset="-128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sv-SE" sz="2400" kern="1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Press</a:t>
            </a:r>
            <a:endParaRPr lang="sv-SE" sz="2400" kern="100" dirty="0">
              <a:effectLst/>
              <a:latin typeface="Yu Mincho" panose="02020400000000000000" pitchFamily="18" charset="-128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sv-SE" sz="2400" kern="1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Bloggar/sociala medier</a:t>
            </a:r>
            <a:endParaRPr lang="sv-SE" sz="2400" kern="100" dirty="0">
              <a:effectLst/>
              <a:latin typeface="Yu Mincho" panose="02020400000000000000" pitchFamily="18" charset="-128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v-SE" sz="1800" kern="100" dirty="0">
              <a:effectLst/>
              <a:latin typeface="Yu Mincho" panose="02020400000000000000" pitchFamily="18" charset="-128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6871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E0D850-78B1-D22E-FB0D-B7CEEFC5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AE50F4-E46F-DCE3-342A-18834969D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sz="4400" dirty="0"/>
          </a:p>
          <a:p>
            <a:pPr marL="0" indent="0" algn="ctr">
              <a:buNone/>
            </a:pPr>
            <a:r>
              <a:rPr lang="sv-SE" sz="8000" dirty="0">
                <a:solidFill>
                  <a:srgbClr val="00B050"/>
                </a:solidFill>
                <a:latin typeface="+mj-lt"/>
              </a:rPr>
              <a:t>Frågor?</a:t>
            </a:r>
          </a:p>
        </p:txBody>
      </p:sp>
    </p:spTree>
    <p:extLst>
      <p:ext uri="{BB962C8B-B14F-4D97-AF65-F5344CB8AC3E}">
        <p14:creationId xmlns:p14="http://schemas.microsoft.com/office/powerpoint/2010/main" val="1473320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800" i="1" dirty="0"/>
              <a:t>Svensk litteraturs spridning i världen 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”Att svensk litteratur sprids, och under lång tid har spridits, i världen är på</a:t>
            </a:r>
          </a:p>
          <a:p>
            <a:pPr marL="0" indent="0">
              <a:buNone/>
            </a:pPr>
            <a:r>
              <a:rPr lang="sv-SE" dirty="0"/>
              <a:t>många sätt betydelsefullt. Litteraturen berättar något om vårt land och gör det</a:t>
            </a:r>
          </a:p>
          <a:p>
            <a:pPr marL="0" indent="0">
              <a:buNone/>
            </a:pPr>
            <a:r>
              <a:rPr lang="sv-SE" dirty="0"/>
              <a:t>intressant som turistmål. När svensk litteratur sprids förmedlas också svenska</a:t>
            </a:r>
          </a:p>
          <a:p>
            <a:pPr marL="0" indent="0">
              <a:buNone/>
            </a:pPr>
            <a:r>
              <a:rPr lang="sv-SE" dirty="0"/>
              <a:t>värderingar kring demokrati, jämställdhet, mångfald, alla människors lika värden</a:t>
            </a:r>
          </a:p>
          <a:p>
            <a:pPr marL="0" indent="0">
              <a:buNone/>
            </a:pPr>
            <a:r>
              <a:rPr lang="sv-SE" dirty="0"/>
              <a:t>med mera. Svensk litteratur sprider som ringar på vatten också andra former</a:t>
            </a:r>
          </a:p>
          <a:p>
            <a:pPr marL="0" indent="0">
              <a:buNone/>
            </a:pPr>
            <a:r>
              <a:rPr lang="sv-SE" dirty="0"/>
              <a:t>av kreativa uttryck. Till exempel blir svenska böcker i allt högre grad till film och</a:t>
            </a:r>
          </a:p>
          <a:p>
            <a:pPr marL="0" indent="0">
              <a:buNone/>
            </a:pPr>
            <a:r>
              <a:rPr lang="sv-SE" dirty="0"/>
              <a:t>tv-serier som når långt ut på den internationella marknaden.”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sz="1400" dirty="0"/>
              <a:t>Källa: </a:t>
            </a:r>
            <a:r>
              <a:rPr lang="sv-SE" sz="1400" i="1" dirty="0"/>
              <a:t>Svensk litteraturs spridning i världen</a:t>
            </a:r>
            <a:r>
              <a:rPr lang="sv-SE" sz="1400" dirty="0"/>
              <a:t>, Rapport från Svenska </a:t>
            </a:r>
            <a:r>
              <a:rPr lang="sv-SE" sz="1400" dirty="0" err="1"/>
              <a:t>Förläggareföreningen</a:t>
            </a:r>
            <a:r>
              <a:rPr lang="sv-SE" sz="1400" dirty="0"/>
              <a:t>, 2021, Andreas Hedberg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F2E326-6723-E6C0-A79F-4DE298519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729" y="359999"/>
            <a:ext cx="8820000" cy="608189"/>
          </a:xfrm>
        </p:spPr>
        <p:txBody>
          <a:bodyPr>
            <a:normAutofit fontScale="90000"/>
          </a:bodyPr>
          <a:lstStyle/>
          <a:p>
            <a:r>
              <a:rPr lang="sv-SE" dirty="0"/>
              <a:t>Användbara länkar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E1CCDE-FB2B-98D3-8438-B94EEB377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729" y="693272"/>
            <a:ext cx="11083767" cy="5898776"/>
          </a:xfrm>
        </p:spPr>
        <p:txBody>
          <a:bodyPr>
            <a:normAutofit fontScale="47500" lnSpcReduction="20000"/>
          </a:bodyPr>
          <a:lstStyle/>
          <a:p>
            <a:endParaRPr lang="sv-SE" sz="18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r>
              <a:rPr lang="sv-SE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</a:rPr>
              <a:t>Kulturrådets bidrag till översättningar, översättare och litterära evenemang:</a:t>
            </a:r>
          </a:p>
          <a:p>
            <a:pPr marL="0" indent="0">
              <a:buNone/>
            </a:pPr>
            <a:r>
              <a:rPr lang="sv-SE" sz="1800" dirty="0">
                <a:solidFill>
                  <a:srgbClr val="00006D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sv-SE" sz="1800" dirty="0">
                <a:solidFill>
                  <a:srgbClr val="00206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.swedishliterature.se</a:t>
            </a:r>
            <a:r>
              <a:rPr lang="sv-SE" sz="1800" dirty="0">
                <a:solidFill>
                  <a:srgbClr val="002060"/>
                </a:solidFill>
                <a:latin typeface="+mn-lt"/>
              </a:rPr>
              <a:t>            </a:t>
            </a:r>
          </a:p>
          <a:p>
            <a:pPr marL="0" indent="0">
              <a:buNone/>
            </a:pPr>
            <a:endParaRPr lang="sv-SE" sz="1800" kern="100" dirty="0">
              <a:solidFill>
                <a:srgbClr val="000000"/>
              </a:solidFill>
              <a:effectLst/>
              <a:latin typeface="Roboto" panose="02000000000000000000" pitchFamily="2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sv-SE" sz="1800" kern="1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Kulturrådets stöd till </a:t>
            </a:r>
            <a:r>
              <a:rPr lang="sv-SE" sz="1800" kern="100" dirty="0">
                <a:solidFill>
                  <a:srgbClr val="000000"/>
                </a:solidFill>
                <a:latin typeface="Roboto" panose="02000000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översättare av </a:t>
            </a:r>
            <a:r>
              <a:rPr lang="sv-SE" sz="1800" kern="1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svensk litteratur och dramatik: </a:t>
            </a:r>
          </a:p>
          <a:p>
            <a:pPr marL="0" indent="0" algn="just">
              <a:buNone/>
            </a:pPr>
            <a:r>
              <a:rPr lang="sv-SE" sz="1800" u="sng" kern="100" dirty="0">
                <a:solidFill>
                  <a:srgbClr val="002060"/>
                </a:solidFill>
                <a:effectLst/>
                <a:latin typeface="Yu Mincho" panose="02020400000000000000" pitchFamily="18" charset="-128"/>
                <a:ea typeface="Yu Mincho" panose="02020400000000000000" pitchFamily="18" charset="-128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https://www.kulturradet.se/sok-bidrag/bidrag-till-oversattare-av-svensk-litteratur/</a:t>
            </a:r>
            <a:r>
              <a:rPr lang="sv-SE" sz="1800" kern="100" dirty="0">
                <a:solidFill>
                  <a:srgbClr val="002060"/>
                </a:solidFill>
                <a:effectLst/>
                <a:latin typeface="Yu Mincho" panose="02020400000000000000" pitchFamily="18" charset="-128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sv-SE" sz="1800" kern="100" dirty="0">
              <a:effectLst/>
              <a:latin typeface="Yu Mincho" panose="02020400000000000000" pitchFamily="18" charset="-128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sv-SE" sz="1800" dirty="0">
                <a:solidFill>
                  <a:srgbClr val="231F1F"/>
                </a:solidFill>
                <a:latin typeface="Roboto"/>
              </a:rPr>
              <a:t>Stöd för nordiska samarbetsprojekt (minst tre länder eller språk i Norden); gästföreläsningar, seminarier och konferenser, författarbesök, film- och teaterföreställningar, konserter, utställningar och test av nya kurskoncept:</a:t>
            </a:r>
            <a:endParaRPr lang="sv-SE" sz="1800" kern="100" dirty="0">
              <a:effectLst/>
              <a:latin typeface="Roboto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v-SE" sz="1800" kern="100" dirty="0">
                <a:solidFill>
                  <a:srgbClr val="002060"/>
                </a:solidFill>
                <a:effectLst/>
                <a:latin typeface="Yu Mincho" panose="02020400000000000000" pitchFamily="18" charset="-128"/>
                <a:ea typeface="Yu Mincho" panose="02020400000000000000" pitchFamily="18" charset="-128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https://si.se/utlysningar/bidrag-finansiering/stod-till-nordiska-projekt/</a:t>
            </a:r>
            <a:endParaRPr lang="sv-SE" sz="1800" kern="100" dirty="0">
              <a:solidFill>
                <a:srgbClr val="002060"/>
              </a:solidFill>
              <a:effectLst/>
              <a:latin typeface="Yu Mincho" panose="02020400000000000000" pitchFamily="18" charset="-128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v-SE" sz="1800" kern="100" dirty="0">
              <a:solidFill>
                <a:srgbClr val="002060"/>
              </a:solidFill>
              <a:effectLst/>
              <a:latin typeface="Yu Mincho" panose="02020400000000000000" pitchFamily="18" charset="-128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sv-SE" sz="18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Nyutgiven översikt över barn- och ungdomsböcker som redan översatts till ett eller flera språk och där förlagen öppnar för översättningar till ytterligare språk:</a:t>
            </a:r>
          </a:p>
          <a:p>
            <a:pPr marL="0" indent="0" algn="just">
              <a:buNone/>
            </a:pPr>
            <a:r>
              <a:rPr lang="sv-SE" sz="1800" kern="100" dirty="0">
                <a:solidFill>
                  <a:srgbClr val="002060"/>
                </a:solidFill>
                <a:effectLst/>
                <a:latin typeface="Yu Mincho" panose="02020400000000000000" pitchFamily="18" charset="-128"/>
                <a:ea typeface="Yu Mincho" panose="02020400000000000000" pitchFamily="18" charset="-128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https://www.kulturradet.se/en/swedishliterature/swedish-bookshelf/publications/more-swedish-books-for-young-readers2/</a:t>
            </a:r>
            <a:endParaRPr lang="sv-SE" sz="1800" kern="100" dirty="0">
              <a:solidFill>
                <a:srgbClr val="002060"/>
              </a:solidFill>
              <a:effectLst/>
              <a:latin typeface="Yu Mincho" panose="02020400000000000000" pitchFamily="18" charset="-128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sv-SE" sz="1800" kern="100" dirty="0">
              <a:solidFill>
                <a:srgbClr val="002060"/>
              </a:solidFill>
              <a:effectLst/>
              <a:latin typeface="Yu Mincho" panose="02020400000000000000" pitchFamily="18" charset="-128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sv-SE" sz="1800" kern="100" dirty="0">
                <a:solidFill>
                  <a:srgbClr val="000000"/>
                </a:solidFill>
                <a:latin typeface="Roboto" panose="02000000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Länk till topplistor:</a:t>
            </a:r>
            <a:endParaRPr lang="sv-SE" sz="1800" kern="100" dirty="0">
              <a:latin typeface="Yu Mincho" panose="02020400000000000000" pitchFamily="18" charset="-128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v-SE" sz="1800" dirty="0">
                <a:solidFill>
                  <a:srgbClr val="00006D"/>
                </a:solidFill>
                <a:latin typeface="Yu Mincho" panose="02020400000000000000" pitchFamily="18" charset="-128"/>
                <a:ea typeface="Yu Mincho" panose="02020400000000000000" pitchFamily="18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https://forlaggare.se/topplistor</a:t>
            </a:r>
            <a:r>
              <a:rPr lang="sv-SE" sz="1800" dirty="0">
                <a:solidFill>
                  <a:srgbClr val="3333CC"/>
                </a:solidFill>
                <a:latin typeface="Yu Mincho" panose="02020400000000000000" pitchFamily="18" charset="-128"/>
                <a:ea typeface="Yu Mincho" panose="02020400000000000000" pitchFamily="18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sv-SE" sz="1800" dirty="0">
              <a:solidFill>
                <a:srgbClr val="3333CC"/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pPr marL="0" indent="0" algn="just">
              <a:buNone/>
            </a:pPr>
            <a:endParaRPr lang="sv-SE" sz="18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pPr marL="0" indent="0" algn="just"/>
            <a:r>
              <a:rPr lang="sv-SE" sz="1800" dirty="0"/>
              <a:t>Intressant läsning: </a:t>
            </a:r>
            <a:r>
              <a:rPr lang="sv-SE" sz="1800" i="1" dirty="0"/>
              <a:t>Svensk litteraturs spridning i världen</a:t>
            </a:r>
            <a:r>
              <a:rPr lang="sv-SE" sz="1800" dirty="0"/>
              <a:t>, Rapport från Svenska Förläggareföreningen, 2021, Andreas Hedberg</a:t>
            </a:r>
            <a:endParaRPr lang="sv-SE" sz="18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pPr marL="0" indent="0" algn="just">
              <a:buNone/>
            </a:pPr>
            <a:r>
              <a:rPr lang="sv-SE" sz="1600" dirty="0">
                <a:solidFill>
                  <a:srgbClr val="00006D"/>
                </a:solidFill>
                <a:ea typeface="Yu Minch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https://forlaggare.se/</a:t>
            </a:r>
            <a:r>
              <a:rPr lang="sv-SE" sz="1600" dirty="0">
                <a:solidFill>
                  <a:srgbClr val="00006D"/>
                </a:solidFill>
                <a:latin typeface="Yu Mincho" panose="02020400000000000000" pitchFamily="18" charset="-128"/>
                <a:ea typeface="Yu Mincho" panose="02020400000000000000" pitchFamily="18" charset="-128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wpcontent</a:t>
            </a:r>
            <a:r>
              <a:rPr lang="sv-SE" sz="1600" dirty="0">
                <a:solidFill>
                  <a:srgbClr val="002060"/>
                </a:solidFill>
                <a:ea typeface="Yu Minch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/uploads/2021/03/svensk_litteraturs_spridning_i_varlden_webb_0.pdf</a:t>
            </a:r>
            <a:endParaRPr lang="sv-SE" sz="1600" dirty="0">
              <a:solidFill>
                <a:srgbClr val="002060"/>
              </a:solidFill>
              <a:ea typeface="Yu Mincho"/>
            </a:endParaRPr>
          </a:p>
          <a:p>
            <a:pPr marL="0" indent="0" algn="just">
              <a:buNone/>
            </a:pPr>
            <a:endParaRPr lang="sv-SE" sz="1800" kern="100" dirty="0">
              <a:effectLst/>
              <a:latin typeface="Yu Mincho" panose="02020400000000000000" pitchFamily="18" charset="-128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Länkar till termbanker, ordlistor och lexikon:</a:t>
            </a:r>
          </a:p>
          <a:p>
            <a:pPr marL="0" indent="0">
              <a:buNone/>
            </a:pPr>
            <a:r>
              <a:rPr lang="sv-SE" sz="1800" u="sng" kern="100" dirty="0">
                <a:solidFill>
                  <a:srgbClr val="00006D"/>
                </a:solidFill>
                <a:effectLst/>
                <a:latin typeface="Yu Mincho" panose="02020400000000000000" pitchFamily="18" charset="-128"/>
                <a:ea typeface="Yu Mincho" panose="02020400000000000000" pitchFamily="18" charset="-128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https://oversattarsektionen.se/for-oversattare/lanksamling</a:t>
            </a:r>
            <a:endParaRPr lang="sv-SE" sz="1800" kern="100" dirty="0">
              <a:effectLst/>
              <a:latin typeface="Yu Mincho" panose="02020400000000000000" pitchFamily="18" charset="-128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64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B0D8AB-FA53-52B8-FB44-70FDCA6A5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2831436"/>
          </a:xfrm>
        </p:spPr>
        <p:txBody>
          <a:bodyPr/>
          <a:lstStyle/>
          <a:p>
            <a:r>
              <a:rPr lang="sv-SE" dirty="0"/>
              <a:t>LYCKA TILL!!!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AB7104-CE1E-11C5-2AC7-AC31CF9A4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2354729"/>
            <a:ext cx="8820000" cy="3765270"/>
          </a:xfrm>
        </p:spPr>
        <p:txBody>
          <a:bodyPr/>
          <a:lstStyle/>
          <a:p>
            <a:endParaRPr lang="sv-S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4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FF87C3-3300-4171-60E6-A7A2A0E27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88914"/>
            <a:ext cx="10440000" cy="576074"/>
          </a:xfrm>
        </p:spPr>
        <p:txBody>
          <a:bodyPr>
            <a:normAutofit fontScale="90000"/>
          </a:bodyPr>
          <a:lstStyle/>
          <a:p>
            <a:r>
              <a:rPr lang="sv-SE" dirty="0"/>
              <a:t>Innehåll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B0172C-7BF4-5122-2348-4AAD56982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039906"/>
            <a:ext cx="10440000" cy="5629182"/>
          </a:xfrm>
        </p:spPr>
        <p:txBody>
          <a:bodyPr>
            <a:normAutofit lnSpcReduction="10000"/>
          </a:bodyPr>
          <a:lstStyle/>
          <a:p>
            <a:r>
              <a:rPr lang="sv-SE" sz="1800" dirty="0"/>
              <a:t>Erfarenheter från Osaka universitet – ett översättningsprojekt av svensk ungdomslitteratur</a:t>
            </a:r>
          </a:p>
          <a:p>
            <a:r>
              <a:rPr lang="sv-SE" sz="1800" dirty="0"/>
              <a:t>Statistik: antal kontrakt på export, vanligaste målspråken</a:t>
            </a:r>
          </a:p>
          <a:p>
            <a:r>
              <a:rPr lang="sv-SE" sz="1800" dirty="0"/>
              <a:t>Varför starta ett översättningsprojekt?</a:t>
            </a:r>
          </a:p>
          <a:p>
            <a:r>
              <a:rPr lang="sv-SE" sz="1800" dirty="0"/>
              <a:t> Förutsättningar </a:t>
            </a:r>
          </a:p>
          <a:p>
            <a:r>
              <a:rPr lang="sv-SE" sz="1800" dirty="0"/>
              <a:t>Starta översättningsprojekt med sikte på utgivning</a:t>
            </a:r>
          </a:p>
          <a:p>
            <a:r>
              <a:rPr lang="sv-SE" sz="1800" dirty="0"/>
              <a:t>Svensklärarens roll</a:t>
            </a:r>
          </a:p>
          <a:p>
            <a:r>
              <a:rPr lang="sv-SE" sz="1800" dirty="0">
                <a:solidFill>
                  <a:srgbClr val="00B050"/>
                </a:solidFill>
              </a:rPr>
              <a:t>Frågor?</a:t>
            </a:r>
          </a:p>
          <a:p>
            <a:r>
              <a:rPr lang="sv-SE" sz="1800" dirty="0"/>
              <a:t>Kontakta förlaget</a:t>
            </a:r>
          </a:p>
          <a:p>
            <a:r>
              <a:rPr lang="sv-SE" sz="1800" dirty="0"/>
              <a:t>Avtal med det svenska förlaget</a:t>
            </a:r>
          </a:p>
          <a:p>
            <a:r>
              <a:rPr lang="sv-SE" sz="1800" dirty="0"/>
              <a:t>Ekonomiskt stöd</a:t>
            </a:r>
          </a:p>
          <a:p>
            <a:r>
              <a:rPr lang="sv-SE" sz="1800" dirty="0"/>
              <a:t>Marknadsföring</a:t>
            </a:r>
          </a:p>
          <a:p>
            <a:r>
              <a:rPr lang="sv-SE" sz="1800" dirty="0">
                <a:solidFill>
                  <a:srgbClr val="00B050"/>
                </a:solidFill>
              </a:rPr>
              <a:t>Frågor?</a:t>
            </a:r>
          </a:p>
          <a:p>
            <a:r>
              <a:rPr lang="sv-SE" sz="1800" dirty="0"/>
              <a:t>Användbara länkar</a:t>
            </a:r>
          </a:p>
          <a:p>
            <a:endParaRPr lang="sv-SE" sz="1800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2607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F9534E-0116-5043-749B-AE674C9F8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Erfarenheter från Osaka universitet – ett översättningsprojekt av svensk ungdomslitteratur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0B07B2-3CA7-CAFD-5F9B-61A75B448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b="1" dirty="0"/>
              <a:t>Förutsättningar:</a:t>
            </a:r>
          </a:p>
          <a:p>
            <a:r>
              <a:rPr lang="sv-SE" dirty="0"/>
              <a:t>Kompetenta lokalanställda lärare som har svenska som andraspråk, studenter på mastersnivå.</a:t>
            </a:r>
          </a:p>
          <a:p>
            <a:r>
              <a:rPr lang="sv-SE" dirty="0"/>
              <a:t>Intresse för svensk jämställdhet och hbtq-frågor bland studenterna.</a:t>
            </a:r>
          </a:p>
          <a:p>
            <a:r>
              <a:rPr lang="sv-SE" dirty="0"/>
              <a:t>Kurser i översättning svenska-japanska och nordisk litteratur ges.</a:t>
            </a:r>
          </a:p>
          <a:p>
            <a:r>
              <a:rPr lang="sv-SE" dirty="0"/>
              <a:t>Stort intresse för svensk barn- ungdomslitteratur i Japan.</a:t>
            </a:r>
          </a:p>
          <a:p>
            <a:pPr marL="0" indent="0">
              <a:buNone/>
            </a:pPr>
            <a:r>
              <a:rPr lang="sv-SE" b="1" dirty="0"/>
              <a:t>Projekt:</a:t>
            </a:r>
          </a:p>
          <a:p>
            <a:r>
              <a:rPr lang="sv-SE" dirty="0"/>
              <a:t>Avtal med Lilla Piratförlaget: trilogin </a:t>
            </a:r>
            <a:r>
              <a:rPr lang="sv-SE" i="1" dirty="0"/>
              <a:t>Fula tjejer, del 1, </a:t>
            </a:r>
            <a:r>
              <a:rPr lang="sv-SE" dirty="0"/>
              <a:t>2020 (Sara Ohlsson, Johanna Lindbäck, Lisa Bjärbo).</a:t>
            </a:r>
          </a:p>
          <a:p>
            <a:r>
              <a:rPr lang="sv-SE" dirty="0"/>
              <a:t>Starta eget förlag med översatta verk från svenska, danska, isländska + utgivning av importerade läromedel i språken.</a:t>
            </a:r>
          </a:p>
          <a:p>
            <a:r>
              <a:rPr lang="sv-SE" dirty="0"/>
              <a:t>Stöd från Kulturrådet i form av rådgivning och kunskap:</a:t>
            </a:r>
          </a:p>
          <a:p>
            <a:pPr marL="0" indent="0">
              <a:buNone/>
            </a:pPr>
            <a:r>
              <a:rPr lang="sv-SE" dirty="0"/>
              <a:t>	- översättningen av barn- och ungdomslitteratur har minskat,</a:t>
            </a:r>
          </a:p>
          <a:p>
            <a:pPr marL="0" indent="0">
              <a:buNone/>
            </a:pPr>
            <a:r>
              <a:rPr lang="sv-SE" dirty="0"/>
              <a:t>	- särskilt intresse för att säkra tillgången på framtida japanska översättare,</a:t>
            </a:r>
          </a:p>
          <a:p>
            <a:pPr marL="0" indent="0">
              <a:buNone/>
            </a:pPr>
            <a:r>
              <a:rPr lang="sv-SE" dirty="0"/>
              <a:t>	- Kulturrådet bidrar med visst arvode för provöversättning samt ”släpp-event”.</a:t>
            </a:r>
          </a:p>
          <a:p>
            <a:r>
              <a:rPr lang="sv-SE" dirty="0"/>
              <a:t>Saknas: finansiering för en första utgåva för tryckning och distribution.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43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6655F8-6AC2-834C-92FE-FBAD35448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288281"/>
            <a:ext cx="8820000" cy="1319389"/>
          </a:xfrm>
        </p:spPr>
        <p:txBody>
          <a:bodyPr>
            <a:normAutofit/>
          </a:bodyPr>
          <a:lstStyle/>
          <a:p>
            <a:r>
              <a:rPr lang="sv-SE" sz="3600" dirty="0"/>
              <a:t>Antal kontrakt på export för barn- och ungdomsböcker 2018-2022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3C4F1EF2-AC57-0147-A472-8ECE85B301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405586"/>
              </p:ext>
            </p:extLst>
          </p:nvPr>
        </p:nvGraphicFramePr>
        <p:xfrm>
          <a:off x="1506071" y="1855788"/>
          <a:ext cx="8812229" cy="192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918">
                  <a:extLst>
                    <a:ext uri="{9D8B030D-6E8A-4147-A177-3AD203B41FA5}">
                      <a16:colId xmlns:a16="http://schemas.microsoft.com/office/drawing/2014/main" val="3222406817"/>
                    </a:ext>
                  </a:extLst>
                </a:gridCol>
                <a:gridCol w="998071">
                  <a:extLst>
                    <a:ext uri="{9D8B030D-6E8A-4147-A177-3AD203B41FA5}">
                      <a16:colId xmlns:a16="http://schemas.microsoft.com/office/drawing/2014/main" val="771602494"/>
                    </a:ext>
                  </a:extLst>
                </a:gridCol>
                <a:gridCol w="1073076">
                  <a:extLst>
                    <a:ext uri="{9D8B030D-6E8A-4147-A177-3AD203B41FA5}">
                      <a16:colId xmlns:a16="http://schemas.microsoft.com/office/drawing/2014/main" val="1346778146"/>
                    </a:ext>
                  </a:extLst>
                </a:gridCol>
                <a:gridCol w="1239928">
                  <a:extLst>
                    <a:ext uri="{9D8B030D-6E8A-4147-A177-3AD203B41FA5}">
                      <a16:colId xmlns:a16="http://schemas.microsoft.com/office/drawing/2014/main" val="1789738504"/>
                    </a:ext>
                  </a:extLst>
                </a:gridCol>
                <a:gridCol w="1201381">
                  <a:extLst>
                    <a:ext uri="{9D8B030D-6E8A-4147-A177-3AD203B41FA5}">
                      <a16:colId xmlns:a16="http://schemas.microsoft.com/office/drawing/2014/main" val="1842542741"/>
                    </a:ext>
                  </a:extLst>
                </a:gridCol>
                <a:gridCol w="1162832">
                  <a:extLst>
                    <a:ext uri="{9D8B030D-6E8A-4147-A177-3AD203B41FA5}">
                      <a16:colId xmlns:a16="http://schemas.microsoft.com/office/drawing/2014/main" val="1268380715"/>
                    </a:ext>
                  </a:extLst>
                </a:gridCol>
                <a:gridCol w="1317023">
                  <a:extLst>
                    <a:ext uri="{9D8B030D-6E8A-4147-A177-3AD203B41FA5}">
                      <a16:colId xmlns:a16="http://schemas.microsoft.com/office/drawing/2014/main" val="4047553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Antal  kontrakt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  <a:p>
                      <a:endParaRPr lang="sv-SE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  <a:p>
                      <a:endParaRPr lang="sv-SE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  <a:p>
                      <a:endParaRPr lang="sv-SE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Utveckling procent</a:t>
                      </a:r>
                    </a:p>
                  </a:txBody>
                  <a:tcPr marL="180000" marR="180000" marT="72000" marB="72000"/>
                </a:tc>
                <a:extLst>
                  <a:ext uri="{0D108BD9-81ED-4DB2-BD59-A6C34878D82A}">
                    <a16:rowId xmlns:a16="http://schemas.microsoft.com/office/drawing/2014/main" val="3102186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Barn- och ungdomsböcker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1113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1072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1101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1223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962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/>
                        <a:t>- 21,3</a:t>
                      </a:r>
                    </a:p>
                  </a:txBody>
                  <a:tcPr marL="180000" marR="180000" marT="72000" marB="72000"/>
                </a:tc>
                <a:extLst>
                  <a:ext uri="{0D108BD9-81ED-4DB2-BD59-A6C34878D82A}">
                    <a16:rowId xmlns:a16="http://schemas.microsoft.com/office/drawing/2014/main" val="2513396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endParaRPr lang="sv-SE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endParaRPr lang="sv-SE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marL="180000" marR="180000" marT="72000" marB="72000"/>
                </a:tc>
                <a:extLst>
                  <a:ext uri="{0D108BD9-81ED-4DB2-BD59-A6C34878D82A}">
                    <a16:rowId xmlns:a16="http://schemas.microsoft.com/office/drawing/2014/main" val="4248851089"/>
                  </a:ext>
                </a:extLst>
              </a:tr>
            </a:tbl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A9022EBD-F684-22ED-2596-6790EC488E05}"/>
              </a:ext>
            </a:extLst>
          </p:cNvPr>
          <p:cNvSpPr txBox="1"/>
          <p:nvPr/>
        </p:nvSpPr>
        <p:spPr>
          <a:xfrm>
            <a:off x="627530" y="5755341"/>
            <a:ext cx="718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Källa: Exportstatistiken 2022, Svenska </a:t>
            </a:r>
            <a:r>
              <a:rPr lang="sv-SE" dirty="0" err="1"/>
              <a:t>Förläggareföreningen</a:t>
            </a:r>
            <a:r>
              <a:rPr lang="sv-SE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40760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55C47E-56F4-8ADA-8EDB-2FD05F5ED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EB2EE3-FB0D-3A31-8457-C0B16D45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260000"/>
            <a:ext cx="10440000" cy="4316047"/>
          </a:xfrm>
        </p:spPr>
        <p:txBody>
          <a:bodyPr/>
          <a:lstStyle/>
          <a:p>
            <a:r>
              <a:rPr lang="sv-SE" dirty="0"/>
              <a:t>Källa: Svensk litteraturs spridning i världen, Rapport från Svenska </a:t>
            </a:r>
            <a:r>
              <a:rPr lang="sv-SE" dirty="0" err="1"/>
              <a:t>Förläggareföreningen</a:t>
            </a:r>
            <a:r>
              <a:rPr lang="sv-SE" dirty="0"/>
              <a:t>, 2021, Andreas Hedberg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4E56837-0FC9-EBCC-EB02-D992FFFD3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65" y="484691"/>
            <a:ext cx="9812158" cy="5223315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0B3E669-FDC2-1435-B058-6D9E4228E580}"/>
              </a:ext>
            </a:extLst>
          </p:cNvPr>
          <p:cNvSpPr txBox="1"/>
          <p:nvPr/>
        </p:nvSpPr>
        <p:spPr>
          <a:xfrm>
            <a:off x="553366" y="5533776"/>
            <a:ext cx="100369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Källa: </a:t>
            </a:r>
            <a:r>
              <a:rPr lang="sv-SE" i="1" dirty="0"/>
              <a:t>Svensk litteraturs spridning i världen</a:t>
            </a:r>
            <a:r>
              <a:rPr lang="sv-SE" dirty="0"/>
              <a:t>, Rapport från Svenska </a:t>
            </a:r>
            <a:r>
              <a:rPr lang="sv-SE" dirty="0" err="1"/>
              <a:t>Förläggareföreningen</a:t>
            </a:r>
            <a:r>
              <a:rPr lang="sv-SE" dirty="0"/>
              <a:t>, 2021, Andreas Hedberg</a:t>
            </a:r>
          </a:p>
        </p:txBody>
      </p:sp>
    </p:spTree>
    <p:extLst>
      <p:ext uri="{BB962C8B-B14F-4D97-AF65-F5344CB8AC3E}">
        <p14:creationId xmlns:p14="http://schemas.microsoft.com/office/powerpoint/2010/main" val="14899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69727F-A5AD-7B55-DEC8-8AA1B8A4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904723"/>
          </a:xfrm>
        </p:spPr>
        <p:txBody>
          <a:bodyPr>
            <a:normAutofit fontScale="90000"/>
          </a:bodyPr>
          <a:lstStyle/>
          <a:p>
            <a:r>
              <a:rPr lang="sv-SE" dirty="0"/>
              <a:t>Varför starta ett översättningsprojekt?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46F9FC-C32F-F858-9662-70B904851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1478478"/>
            <a:ext cx="8820000" cy="4641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Ett översättningsprojekt kan …</a:t>
            </a:r>
          </a:p>
          <a:p>
            <a:r>
              <a:rPr lang="sv-SE" dirty="0"/>
              <a:t>verka språkutvecklande för studenter och lärare</a:t>
            </a:r>
          </a:p>
          <a:p>
            <a:r>
              <a:rPr lang="sv-SE" dirty="0"/>
              <a:t>tjäna som incitament till att börja studera svenska/skandinavistik</a:t>
            </a:r>
          </a:p>
          <a:p>
            <a:r>
              <a:rPr lang="sv-SE" dirty="0"/>
              <a:t>bidra till att säkra framtida översättare </a:t>
            </a:r>
          </a:p>
          <a:p>
            <a:r>
              <a:rPr lang="sv-SE" dirty="0"/>
              <a:t>skapa arbetstillfällen för utexaminerade nordister 		 	  </a:t>
            </a:r>
          </a:p>
          <a:p>
            <a:r>
              <a:rPr lang="sv-SE" dirty="0"/>
              <a:t>främja svensk litteratur och svenska författare</a:t>
            </a:r>
          </a:p>
        </p:txBody>
      </p:sp>
    </p:spTree>
    <p:extLst>
      <p:ext uri="{BB962C8B-B14F-4D97-AF65-F5344CB8AC3E}">
        <p14:creationId xmlns:p14="http://schemas.microsoft.com/office/powerpoint/2010/main" val="291426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C498B-FD55-8B34-AFF7-396CB6F69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Ännu ett gott skäl 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67BFD59-48DC-60EA-1748-8D76929AE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pPr marL="0" indent="0">
              <a:buNone/>
            </a:pPr>
            <a:r>
              <a:rPr lang="sv-SE" sz="2800" dirty="0"/>
              <a:t>”Svenskundervisningen är … en förutsättning för att litteratur ska översättas, eftersom de utländska universiteten utbildar framtida översättare av svensk litteratur.” </a:t>
            </a:r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r>
              <a:rPr lang="sv-SE" sz="1800" dirty="0"/>
              <a:t>Källa: </a:t>
            </a:r>
            <a:r>
              <a:rPr lang="sv-SE" sz="1800" i="1" dirty="0"/>
              <a:t>Svensk litteraturs spridning i världen</a:t>
            </a:r>
            <a:r>
              <a:rPr lang="sv-SE" sz="1800" dirty="0"/>
              <a:t>, Rapport från Svenska </a:t>
            </a:r>
            <a:r>
              <a:rPr lang="sv-SE" sz="1800" dirty="0" err="1"/>
              <a:t>Förläggareföreningen</a:t>
            </a:r>
            <a:r>
              <a:rPr lang="sv-SE" sz="1800" dirty="0"/>
              <a:t>, 2021, Andreas Hedberg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517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77DBEA-BD46-CEFE-A432-49E718FF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960801"/>
          </a:xfrm>
        </p:spPr>
        <p:txBody>
          <a:bodyPr/>
          <a:lstStyle/>
          <a:p>
            <a:r>
              <a:rPr lang="sv-SE" dirty="0"/>
              <a:t>Förutsättningar?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951F97-1FA6-3AB4-50D8-A8BB5F331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788" y="1500094"/>
            <a:ext cx="8862212" cy="4619905"/>
          </a:xfrm>
        </p:spPr>
        <p:txBody>
          <a:bodyPr>
            <a:normAutofit/>
          </a:bodyPr>
          <a:lstStyle/>
          <a:p>
            <a:r>
              <a:rPr lang="sv-SE" dirty="0"/>
              <a:t>Finns förutsättningar på din institution, t.ex. kurser i översättning, nordisk litteratur, stilistik? </a:t>
            </a:r>
          </a:p>
          <a:p>
            <a:r>
              <a:rPr lang="sv-SE" dirty="0"/>
              <a:t>Finns intresserade och lämpliga ”översättare” på institutionen, t.ex. mastersstudenter, tvåspråkiga studenter (</a:t>
            </a:r>
            <a:r>
              <a:rPr lang="sv-SE" i="1" dirty="0" err="1"/>
              <a:t>heritage</a:t>
            </a:r>
            <a:r>
              <a:rPr lang="sv-SE" i="1" dirty="0"/>
              <a:t> speakers</a:t>
            </a:r>
            <a:r>
              <a:rPr lang="sv-SE" dirty="0"/>
              <a:t>), lokalanställda lärare?</a:t>
            </a:r>
          </a:p>
          <a:p>
            <a:r>
              <a:rPr lang="sv-SE" dirty="0"/>
              <a:t>Vilka intresseområden finns bland barn/ungdomar i samhället? Bland studenterna? Vad får du ofta frågor om?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585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F91403-D69F-657D-AC33-5FB6F49F6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999" y="359999"/>
            <a:ext cx="9639671" cy="1253648"/>
          </a:xfrm>
        </p:spPr>
        <p:txBody>
          <a:bodyPr>
            <a:normAutofit/>
          </a:bodyPr>
          <a:lstStyle/>
          <a:p>
            <a:r>
              <a:rPr lang="sv-SE" sz="4000" dirty="0"/>
              <a:t>Starta översättarprojekt med sikte på utgivning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8CF0C9-3346-733D-CB20-B93DCD80F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Val av genre (fantasy, romantik, spänning, serier etc.).</a:t>
            </a:r>
          </a:p>
          <a:p>
            <a:r>
              <a:rPr lang="sv-SE" dirty="0"/>
              <a:t>Val av titel – topplistor/bästsäljare i Sverige kan övertyga utgivaren.</a:t>
            </a:r>
          </a:p>
          <a:p>
            <a:r>
              <a:rPr lang="sv-SE" dirty="0"/>
              <a:t>Kontakta förlaget i Sverige om rättigheter till översättning (eventuellt med en provöversättning). </a:t>
            </a:r>
          </a:p>
          <a:p>
            <a:r>
              <a:rPr lang="sv-SE" dirty="0"/>
              <a:t>Hitta lämpligt förlag i landet som t.ex. redan har utgivning av svensk/översatt litteratur eller viss genre.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85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U-mall 16:9">
  <a:themeElements>
    <a:clrScheme name="LU_2017-03-02">
      <a:dk1>
        <a:srgbClr val="000000"/>
      </a:dk1>
      <a:lt1>
        <a:srgbClr val="FFFFFF"/>
      </a:lt1>
      <a:dk2>
        <a:srgbClr val="2F2B28"/>
      </a:dk2>
      <a:lt2>
        <a:srgbClr val="D0CCB6"/>
      </a:lt2>
      <a:accent1>
        <a:srgbClr val="894E11"/>
      </a:accent1>
      <a:accent2>
        <a:srgbClr val="E3B6BB"/>
      </a:accent2>
      <a:accent3>
        <a:srgbClr val="ABC9D4"/>
      </a:accent3>
      <a:accent4>
        <a:srgbClr val="9EC0AA"/>
      </a:accent4>
      <a:accent5>
        <a:srgbClr val="D0CCB6"/>
      </a:accent5>
      <a:accent6>
        <a:srgbClr val="B1AA9F"/>
      </a:accent6>
      <a:hlink>
        <a:srgbClr val="00006D"/>
      </a:hlink>
      <a:folHlink>
        <a:srgbClr val="894E11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U-mall-SVE-2022-16-9-tillg" id="{CDC8D05A-A290-8943-8D5B-BCF03A7CE889}" vid="{C967DD14-721F-FB40-8B2A-B16A587396D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LU-mall-SVE-2022-16-9-tillg</Template>
  <TotalTime>3688</TotalTime>
  <Words>1319</Words>
  <Application>Microsoft Office PowerPoint</Application>
  <PresentationFormat>Bredbild</PresentationFormat>
  <Paragraphs>149</Paragraphs>
  <Slides>19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7" baseType="lpstr">
      <vt:lpstr>Yu Mincho</vt:lpstr>
      <vt:lpstr>Arial</vt:lpstr>
      <vt:lpstr>Calibri</vt:lpstr>
      <vt:lpstr>Helvetica Light</vt:lpstr>
      <vt:lpstr>Roboto</vt:lpstr>
      <vt:lpstr>Systemtypsnitt normalt</vt:lpstr>
      <vt:lpstr>Times New Roman</vt:lpstr>
      <vt:lpstr>LU-mall 16:9</vt:lpstr>
      <vt:lpstr>Översättning av svensk litteratur  - hur man kan starta ett översättningsprojekt inom svenskundervisningen vid universitet i världen   </vt:lpstr>
      <vt:lpstr>Innehåll</vt:lpstr>
      <vt:lpstr>Erfarenheter från Osaka universitet – ett översättningsprojekt av svensk ungdomslitteratur</vt:lpstr>
      <vt:lpstr>Antal kontrakt på export för barn- och ungdomsböcker 2018-2022</vt:lpstr>
      <vt:lpstr>PowerPoint-presentation</vt:lpstr>
      <vt:lpstr>Varför starta ett översättningsprojekt?</vt:lpstr>
      <vt:lpstr>Ännu ett gott skäl …</vt:lpstr>
      <vt:lpstr>Förutsättningar?</vt:lpstr>
      <vt:lpstr>Starta översättarprojekt med sikte på utgivning</vt:lpstr>
      <vt:lpstr>Svensklärarens roll</vt:lpstr>
      <vt:lpstr>PowerPoint-presentation</vt:lpstr>
      <vt:lpstr>Kontakta förlaget</vt:lpstr>
      <vt:lpstr>Avtal med det svenska förlaget</vt:lpstr>
      <vt:lpstr>Ekonomiskt stöd</vt:lpstr>
      <vt:lpstr>Marknadsföring </vt:lpstr>
      <vt:lpstr>PowerPoint-presentation</vt:lpstr>
      <vt:lpstr>Svensk litteraturs spridning i världen …</vt:lpstr>
      <vt:lpstr>Användbara länkar</vt:lpstr>
      <vt:lpstr>LYCKA TILL!!!</vt:lpstr>
    </vt:vector>
  </TitlesOfParts>
  <Manager/>
  <Company>Lunds universitet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Förslag på samarbeten mellan Lunds universitet och utländska universitet med skandinavistik</dc:title>
  <dc:subject/>
  <dc:creator>Marie Therrydotter</dc:creator>
  <cp:keywords/>
  <dc:description/>
  <cp:lastModifiedBy>Monika Rönngren</cp:lastModifiedBy>
  <cp:revision>44</cp:revision>
  <dcterms:created xsi:type="dcterms:W3CDTF">2023-10-04T12:08:42Z</dcterms:created>
  <dcterms:modified xsi:type="dcterms:W3CDTF">2024-12-10T10:28:14Z</dcterms:modified>
  <cp:category/>
</cp:coreProperties>
</file>