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86" r:id="rId3"/>
    <p:sldId id="258" r:id="rId4"/>
    <p:sldId id="271" r:id="rId5"/>
    <p:sldId id="273" r:id="rId6"/>
    <p:sldId id="260" r:id="rId7"/>
    <p:sldId id="272" r:id="rId8"/>
    <p:sldId id="274" r:id="rId9"/>
    <p:sldId id="276" r:id="rId10"/>
    <p:sldId id="275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85266" autoAdjust="0"/>
  </p:normalViewPr>
  <p:slideViewPr>
    <p:cSldViewPr snapToGrid="0">
      <p:cViewPr varScale="1">
        <p:scale>
          <a:sx n="82" d="100"/>
          <a:sy n="82" d="100"/>
        </p:scale>
        <p:origin x="230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8CDCD-01CB-475F-AAB7-AAD4D01F0AEB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19F3F-2ED1-4FA6-9283-D734F79F06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93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在这个分享的一开始，我先简单科普一下在中国被大家用的比较多的</a:t>
            </a:r>
            <a:r>
              <a:rPr lang="en-US" altLang="zh-CN" dirty="0"/>
              <a:t>ai</a:t>
            </a:r>
            <a:r>
              <a:rPr lang="zh-CN" altLang="en-US" dirty="0"/>
              <a:t>工具和模型。我们学校从去年开始会定期开设培训班，就是教我们用这些</a:t>
            </a:r>
            <a:r>
              <a:rPr lang="en-US" altLang="zh-CN" dirty="0"/>
              <a:t>ai</a:t>
            </a:r>
            <a:r>
              <a:rPr lang="zh-CN" altLang="en-US" dirty="0"/>
              <a:t>模型和软件。我是今年年初参加的一期，它会告诉你现在主流的用的</a:t>
            </a:r>
            <a:r>
              <a:rPr lang="en-US" altLang="zh-CN" dirty="0"/>
              <a:t>ai</a:t>
            </a:r>
            <a:r>
              <a:rPr lang="zh-CN" altLang="en-US" dirty="0"/>
              <a:t>，教我的都是研究生，学生，听课的都是老师。因为这方面学生比我们超前，他们为了减轻自己的负担，会在使用</a:t>
            </a:r>
            <a:r>
              <a:rPr lang="en-US" altLang="zh-CN" dirty="0"/>
              <a:t>ai</a:t>
            </a:r>
            <a:r>
              <a:rPr lang="zh-CN" altLang="en-US" dirty="0"/>
              <a:t>上特别努力，特别花功夫。当然学习写提示词就是</a:t>
            </a:r>
            <a:r>
              <a:rPr lang="en-US" altLang="zh-CN" dirty="0"/>
              <a:t>prompt</a:t>
            </a:r>
            <a:r>
              <a:rPr lang="zh-CN" altLang="en-US" dirty="0"/>
              <a:t>是一个大关键，还有就是他们会告诉你这个</a:t>
            </a:r>
            <a:r>
              <a:rPr lang="en-US" altLang="zh-CN" dirty="0"/>
              <a:t>ai</a:t>
            </a:r>
            <a:r>
              <a:rPr lang="zh-CN" altLang="en-US" dirty="0"/>
              <a:t>的局限性在哪里，对我来说，我觉得非常有用。然后这个是年初的培训，现在已经是</a:t>
            </a:r>
            <a:r>
              <a:rPr lang="en-US" altLang="zh-CN" dirty="0"/>
              <a:t>8</a:t>
            </a:r>
            <a:r>
              <a:rPr lang="zh-CN" altLang="en-US" dirty="0"/>
              <a:t>月了，我发现</a:t>
            </a:r>
            <a:r>
              <a:rPr lang="en-US" altLang="zh-CN" dirty="0"/>
              <a:t>ai</a:t>
            </a:r>
            <a:r>
              <a:rPr lang="zh-CN" altLang="en-US" dirty="0"/>
              <a:t>发展太快，我年初培训的一些软件似乎现在我已经不用了，我使用的</a:t>
            </a:r>
            <a:r>
              <a:rPr lang="en-US" altLang="zh-CN" dirty="0"/>
              <a:t>ai</a:t>
            </a:r>
            <a:r>
              <a:rPr lang="zh-CN" altLang="en-US" dirty="0"/>
              <a:t>从</a:t>
            </a:r>
            <a:r>
              <a:rPr lang="en-US" altLang="zh-CN" dirty="0" err="1"/>
              <a:t>kimi</a:t>
            </a:r>
            <a:r>
              <a:rPr lang="zh-CN" altLang="en-US" dirty="0"/>
              <a:t>到</a:t>
            </a:r>
            <a:r>
              <a:rPr lang="en-US" altLang="zh-CN" dirty="0" err="1"/>
              <a:t>doubao</a:t>
            </a:r>
            <a:r>
              <a:rPr lang="zh-CN" altLang="en-US" dirty="0"/>
              <a:t>到</a:t>
            </a:r>
            <a:r>
              <a:rPr lang="en-US" altLang="zh-CN" dirty="0" err="1"/>
              <a:t>deepseek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那么我这里就先简单介绍一下目前，我们用的一些</a:t>
            </a:r>
            <a:r>
              <a:rPr lang="en-US" altLang="zh-CN" dirty="0"/>
              <a:t>ai</a:t>
            </a:r>
            <a:r>
              <a:rPr lang="zh-CN" altLang="en-US" dirty="0"/>
              <a:t>模型和软件。</a:t>
            </a:r>
            <a:endParaRPr lang="en-US" altLang="zh-CN" dirty="0"/>
          </a:p>
          <a:p>
            <a:r>
              <a:rPr lang="zh-CN" altLang="en-US" dirty="0"/>
              <a:t>在</a:t>
            </a:r>
            <a:r>
              <a:rPr lang="en-US" altLang="zh-CN" dirty="0"/>
              <a:t>gai</a:t>
            </a:r>
            <a:r>
              <a:rPr lang="zh-CN" altLang="en-US" dirty="0"/>
              <a:t>领域，我们使用的有百度的文心一言，百度是中国最大的搜索类引擎。主攻学术写作，写作文写报告这类；通义千问是</a:t>
            </a:r>
            <a:r>
              <a:rPr lang="en-US" altLang="zh-CN" dirty="0" err="1"/>
              <a:t>alibaba</a:t>
            </a:r>
            <a:r>
              <a:rPr lang="zh-CN" altLang="en-US" dirty="0"/>
              <a:t>集团下的模型，更多是商业分析，团队工作，</a:t>
            </a:r>
            <a:r>
              <a:rPr lang="en-US" altLang="zh-CN" dirty="0"/>
              <a:t>ppt</a:t>
            </a:r>
            <a:r>
              <a:rPr lang="zh-CN" altLang="en-US" dirty="0"/>
              <a:t>汇报这一类的东西。腾讯元宝是腾讯公司的，腾讯是做我们即时聊天软件的公司，合并开发很多功能，比如能用支付能买电影票能和医院的账号链接你可以挂号看病，和</a:t>
            </a:r>
            <a:r>
              <a:rPr lang="en-US" altLang="zh-CN" dirty="0" err="1"/>
              <a:t>alibaba</a:t>
            </a:r>
            <a:r>
              <a:rPr lang="zh-CN" altLang="en-US" dirty="0"/>
              <a:t>是竞争对手，它有自己的模型也能让你用</a:t>
            </a:r>
            <a:r>
              <a:rPr lang="en-US" altLang="zh-CN" dirty="0" err="1"/>
              <a:t>deepseek</a:t>
            </a:r>
            <a:r>
              <a:rPr lang="zh-CN" altLang="en-US" dirty="0"/>
              <a:t>的模型，在编程在科研上目前来看最强。科大讯飞其实最早是做声音转文字的，做语音识别，即时翻译的，有实体设备产品，现在主攻学术科研领域，可以分析学术论文。豆包是</a:t>
            </a:r>
            <a:r>
              <a:rPr lang="en-US" altLang="zh-CN" dirty="0" err="1"/>
              <a:t>tiktok</a:t>
            </a:r>
            <a:r>
              <a:rPr lang="zh-CN" altLang="en-US" dirty="0"/>
              <a:t>母公司</a:t>
            </a:r>
            <a:r>
              <a:rPr lang="en-US" altLang="zh-CN" dirty="0" err="1"/>
              <a:t>bytedance</a:t>
            </a:r>
            <a:r>
              <a:rPr lang="zh-CN" altLang="en-US" dirty="0"/>
              <a:t>做的，所以比较非学术化，更泛娱乐性质一些。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25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但是在今年它也进行了</a:t>
            </a:r>
            <a:r>
              <a:rPr lang="en-US" altLang="zh-CN" dirty="0"/>
              <a:t>ai</a:t>
            </a:r>
            <a:r>
              <a:rPr lang="zh-CN" altLang="en-US" dirty="0"/>
              <a:t>升级，它和很多公司有战略合作，比如我可以建立基础瑞典语</a:t>
            </a:r>
            <a:r>
              <a:rPr lang="en-US" altLang="zh-CN" dirty="0"/>
              <a:t>ai</a:t>
            </a:r>
            <a:r>
              <a:rPr lang="zh-CN" altLang="en-US" dirty="0"/>
              <a:t>课，它可以把前面</a:t>
            </a:r>
            <a:r>
              <a:rPr lang="en-US" altLang="zh-CN" dirty="0" err="1"/>
              <a:t>mooc</a:t>
            </a:r>
            <a:r>
              <a:rPr lang="zh-CN" altLang="en-US" dirty="0"/>
              <a:t>的视频搬入，不需要你本地上传，另外你可以放学习资料，学生如果看不懂，它也同样配有</a:t>
            </a:r>
            <a:r>
              <a:rPr lang="en-US" altLang="zh-CN" dirty="0"/>
              <a:t>ai</a:t>
            </a:r>
            <a:r>
              <a:rPr lang="zh-CN" altLang="en-US" dirty="0"/>
              <a:t>助教。可以回答你的问题。同时它可以自动帮你批改作业、生成测验、也有讨论区和协作区，大家可以例如协作完成一个比较大的作业。对于就是教语言的老师来说，这个是比较好的一个仓库基地，你可以在里面有很多不同形式的素材。对学生来说，提高了很多学习效率。另外它有学情分析，就是通过作业测验，可以比较具体的给出一个学生的学习评价和指导意见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028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CC1BD-A798-6DD2-9A46-7D2ADB613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057423-6C20-0231-9F66-73C62D35CD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D3063B-4F1D-C856-EFBF-C25FFD3B5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另外除了课前预习课后复习和作业外，</a:t>
            </a:r>
            <a:r>
              <a:rPr lang="en-US" altLang="zh-CN" dirty="0" err="1"/>
              <a:t>classin</a:t>
            </a:r>
            <a:r>
              <a:rPr lang="zh-CN" altLang="en-US" dirty="0"/>
              <a:t>推出了自己的实体的课堂显示屏和其他延伸产品。这个功能就是延伸到了线下教学。例如可以通过一些指令，自动保存屏幕上老师的板书。通过摄像头的连接，可以随机抽取现场学生进行回答。老师可以通过摄像头录制线下课程，学生可以通过</a:t>
            </a:r>
            <a:r>
              <a:rPr lang="en-US" altLang="zh-CN" dirty="0" err="1"/>
              <a:t>classin</a:t>
            </a:r>
            <a:r>
              <a:rPr lang="zh-CN" altLang="en-US" dirty="0"/>
              <a:t>端口回看，当然也能得到</a:t>
            </a:r>
            <a:r>
              <a:rPr lang="en-US" altLang="zh-CN" dirty="0"/>
              <a:t>ai</a:t>
            </a:r>
            <a:r>
              <a:rPr lang="zh-CN" altLang="en-US" dirty="0"/>
              <a:t>助教的辅助，去解答疑惑。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0D329D-3848-CC2B-B81D-0FD9888E7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88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目前我们学校购买了整套的</a:t>
            </a:r>
            <a:r>
              <a:rPr lang="en-US" altLang="zh-CN" dirty="0" err="1"/>
              <a:t>classin</a:t>
            </a:r>
            <a:r>
              <a:rPr lang="zh-CN" altLang="en-US" dirty="0"/>
              <a:t>的服务，所以可以有专人帮我一起建课，然后同时也配套建了一些智能教室，就可以用上前面说的这些功能，我在秋季学期预定了一间小型智能教室，每周有一次去智能教室的机会。比如这里看到的就是我们学校的两个智能教室，大的可以做大型研讨会、文化交流活动，小的更多是教学和研讨。桌子上就是配充电，屏幕是</a:t>
            </a:r>
            <a:r>
              <a:rPr lang="en-US" altLang="zh-CN" dirty="0" err="1"/>
              <a:t>classin</a:t>
            </a:r>
            <a:r>
              <a:rPr lang="zh-CN" altLang="en-US" dirty="0"/>
              <a:t>的互动屏，如果有线上参加的 会有一个专门的线上参加人的头像屏，让大家都互相看得见。天花板上装吸顶麦克风，还配有一些自动追踪的智能摄像头，可以远景近景切换。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8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Coze</a:t>
            </a:r>
            <a:r>
              <a:rPr lang="zh-CN" altLang="en-US" dirty="0"/>
              <a:t>是</a:t>
            </a:r>
            <a:r>
              <a:rPr lang="en-US" altLang="zh-CN" dirty="0" err="1"/>
              <a:t>bytedance</a:t>
            </a:r>
            <a:r>
              <a:rPr lang="zh-CN" altLang="en-US" dirty="0"/>
              <a:t>公司开发的一个平台，是每个人都可以制作自己的智能体和自己的应用，然后可以链接到社交媒体上，可以让人付费用或者订阅。目前这个</a:t>
            </a:r>
            <a:r>
              <a:rPr lang="en-US" altLang="zh-CN" dirty="0" err="1"/>
              <a:t>coze</a:t>
            </a:r>
            <a:r>
              <a:rPr lang="zh-CN" altLang="en-US" dirty="0"/>
              <a:t>平台是免费的。这个</a:t>
            </a:r>
            <a:r>
              <a:rPr lang="en-US" altLang="zh-CN" dirty="0" err="1"/>
              <a:t>coze</a:t>
            </a:r>
            <a:r>
              <a:rPr lang="zh-CN" altLang="en-US" dirty="0"/>
              <a:t>智能体也可以嵌入到</a:t>
            </a:r>
            <a:r>
              <a:rPr lang="en-US" altLang="zh-CN" dirty="0" err="1"/>
              <a:t>classin</a:t>
            </a:r>
            <a:r>
              <a:rPr lang="zh-CN" altLang="en-US" dirty="0"/>
              <a:t>的</a:t>
            </a:r>
            <a:r>
              <a:rPr lang="en-US" altLang="zh-CN" dirty="0"/>
              <a:t>ai</a:t>
            </a:r>
            <a:r>
              <a:rPr lang="zh-CN" altLang="en-US" dirty="0"/>
              <a:t>课程中去。</a:t>
            </a:r>
            <a:r>
              <a:rPr lang="en-US" altLang="zh-CN" dirty="0" err="1"/>
              <a:t>Coze</a:t>
            </a:r>
            <a:r>
              <a:rPr lang="zh-CN" altLang="en-US" dirty="0"/>
              <a:t>满足了那些需要做垂直领域分析的老师，利用现在的大预言模型，不是计算机专业的人都可以轻松制作。简单的学习一下工作流的编辑，比如你设想一下你自己是使用者，你第一个需要看到的画面是它设定的问题，比如“你想知道什么”，然后你需要有输入问题，接着你要输出答案，答案一般都要借助模型，</a:t>
            </a:r>
            <a:r>
              <a:rPr lang="en-US" altLang="zh-CN" dirty="0" err="1"/>
              <a:t>coze</a:t>
            </a:r>
            <a:r>
              <a:rPr lang="zh-CN" altLang="en-US" dirty="0"/>
              <a:t>是可以让你用</a:t>
            </a:r>
            <a:r>
              <a:rPr lang="en-US" altLang="zh-CN" dirty="0" err="1"/>
              <a:t>deepseek</a:t>
            </a:r>
            <a:r>
              <a:rPr lang="zh-CN" altLang="en-US" dirty="0"/>
              <a:t>模型的，这个是免费的，还有一些现成的插件也可以用。我自己就尝试了</a:t>
            </a:r>
            <a:r>
              <a:rPr lang="en-US" altLang="zh-CN" dirty="0"/>
              <a:t>2</a:t>
            </a:r>
            <a:r>
              <a:rPr lang="zh-CN" altLang="en-US" dirty="0"/>
              <a:t>个小时做出了一个瑞典语语法助手的智能体。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792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泛雅是超星下的一个</a:t>
            </a:r>
            <a:r>
              <a:rPr lang="en-US" altLang="zh-CN" dirty="0"/>
              <a:t>ai</a:t>
            </a:r>
            <a:r>
              <a:rPr lang="zh-CN" altLang="en-US" dirty="0"/>
              <a:t>课程平台，超星原本是做期刊论文索引的数字图书馆，类似于国外的</a:t>
            </a:r>
            <a:r>
              <a:rPr lang="en-US" altLang="zh-CN" dirty="0" err="1"/>
              <a:t>elibrary</a:t>
            </a:r>
            <a:r>
              <a:rPr lang="zh-CN" altLang="en-US" dirty="0"/>
              <a:t>这样的资料库，学校图书馆一般会付费，大多数公开发票的论文 包括学位论文 学术期刊 和 学术书籍的内容都可以索引，我们学校是买了它的 ，国外的我们也买了很多资料库，一般</a:t>
            </a:r>
            <a:r>
              <a:rPr lang="en-US" altLang="zh-CN" dirty="0" err="1"/>
              <a:t>routledge</a:t>
            </a:r>
            <a:r>
              <a:rPr lang="zh-CN" altLang="en-US" dirty="0"/>
              <a:t>或者</a:t>
            </a:r>
            <a:r>
              <a:rPr lang="en-US" altLang="zh-CN" dirty="0" err="1"/>
              <a:t>taylor</a:t>
            </a:r>
            <a:r>
              <a:rPr lang="en-US" altLang="zh-CN" dirty="0"/>
              <a:t> </a:t>
            </a:r>
            <a:r>
              <a:rPr lang="en-US" altLang="zh-CN" dirty="0" err="1"/>
              <a:t>fancis</a:t>
            </a:r>
            <a:r>
              <a:rPr lang="zh-CN" altLang="en-US" dirty="0"/>
              <a:t>下的都能覆盖。除了图书馆、泛雅课程平台，它也有课程视频平台，是比较早期做的，主打名师讲堂，可能就是喜欢请一些有名的教师，和</a:t>
            </a:r>
            <a:r>
              <a:rPr lang="en-US" altLang="zh-CN" dirty="0" err="1"/>
              <a:t>mooc</a:t>
            </a:r>
            <a:r>
              <a:rPr lang="zh-CN" altLang="en-US" dirty="0"/>
              <a:t>侧重点不太一样，</a:t>
            </a:r>
            <a:r>
              <a:rPr lang="en-US" altLang="zh-CN" dirty="0" err="1"/>
              <a:t>mooc</a:t>
            </a:r>
            <a:r>
              <a:rPr lang="zh-CN" altLang="en-US" dirty="0"/>
              <a:t>比较偏官方一些。</a:t>
            </a:r>
            <a:endParaRPr lang="en-US" altLang="zh-CN" dirty="0"/>
          </a:p>
          <a:p>
            <a:r>
              <a:rPr lang="zh-CN" altLang="en-US" dirty="0"/>
              <a:t>泛雅平台我们目前也是学校整体付费了，老师们可以建课。那么它也是有一个知识库，通过知识库，</a:t>
            </a:r>
            <a:r>
              <a:rPr lang="en-US" altLang="zh-CN" dirty="0"/>
              <a:t>ai</a:t>
            </a:r>
            <a:r>
              <a:rPr lang="zh-CN" altLang="en-US" dirty="0"/>
              <a:t>可以跟学知识点，让</a:t>
            </a:r>
            <a:r>
              <a:rPr lang="en-US" altLang="zh-CN" dirty="0"/>
              <a:t>ai</a:t>
            </a:r>
            <a:r>
              <a:rPr lang="zh-CN" altLang="en-US" dirty="0"/>
              <a:t>助教更好的掌握内容，其他包括知识图谱、教学目标、教学任务、</a:t>
            </a:r>
            <a:r>
              <a:rPr lang="en-US" altLang="zh-CN" dirty="0"/>
              <a:t>ai</a:t>
            </a:r>
            <a:r>
              <a:rPr lang="zh-CN" altLang="en-US" dirty="0"/>
              <a:t>出题、</a:t>
            </a:r>
            <a:r>
              <a:rPr lang="en-US" altLang="zh-CN" dirty="0"/>
              <a:t>ai</a:t>
            </a:r>
            <a:r>
              <a:rPr lang="zh-CN" altLang="en-US" dirty="0"/>
              <a:t>课件、公式识别都是相同的，也是对接了</a:t>
            </a:r>
            <a:r>
              <a:rPr lang="en-US" altLang="zh-CN" dirty="0" err="1"/>
              <a:t>deepseek</a:t>
            </a:r>
            <a:r>
              <a:rPr lang="zh-CN" altLang="en-US" dirty="0"/>
              <a:t>的大模型。刚才说的</a:t>
            </a:r>
            <a:r>
              <a:rPr lang="en-US" altLang="zh-CN" dirty="0" err="1"/>
              <a:t>mooc</a:t>
            </a:r>
            <a:r>
              <a:rPr lang="zh-CN" altLang="en-US" dirty="0"/>
              <a:t>就是自己有解读视频这块的</a:t>
            </a:r>
            <a:r>
              <a:rPr lang="en-US" altLang="zh-CN" dirty="0"/>
              <a:t>ai</a:t>
            </a:r>
            <a:r>
              <a:rPr lang="zh-CN" altLang="en-US" dirty="0"/>
              <a:t>，</a:t>
            </a:r>
            <a:r>
              <a:rPr lang="en-US" altLang="zh-CN" dirty="0" err="1"/>
              <a:t>classin</a:t>
            </a:r>
            <a:r>
              <a:rPr lang="zh-CN" altLang="en-US" dirty="0"/>
              <a:t>虽然能把视频搬运进来，但是解读的功能就没有了，但是泛雅就是可以既有</a:t>
            </a:r>
            <a:r>
              <a:rPr lang="en-US" altLang="zh-CN" dirty="0"/>
              <a:t>ai</a:t>
            </a:r>
            <a:r>
              <a:rPr lang="zh-CN" altLang="en-US" dirty="0"/>
              <a:t>课程整套生态，也有解读视频，视频中快速定位，帮你做视频里知识点的思维导图。然后可以在看视频的时候，点截图，直接向</a:t>
            </a:r>
            <a:r>
              <a:rPr lang="en-US" altLang="zh-CN" dirty="0"/>
              <a:t>ai</a:t>
            </a:r>
            <a:r>
              <a:rPr lang="zh-CN" altLang="en-US" dirty="0"/>
              <a:t>助教提问。</a:t>
            </a:r>
            <a:endParaRPr lang="en-US" altLang="zh-CN" dirty="0"/>
          </a:p>
          <a:p>
            <a:r>
              <a:rPr lang="zh-CN" altLang="en-US" dirty="0"/>
              <a:t>除了这个之外 陪练是我们学生用的比较多的功能，就是</a:t>
            </a:r>
            <a:r>
              <a:rPr lang="en-US" altLang="zh-CN" dirty="0"/>
              <a:t>ai</a:t>
            </a:r>
            <a:r>
              <a:rPr lang="zh-CN" altLang="en-US" dirty="0"/>
              <a:t>陪练，就是他自己选择知识点，</a:t>
            </a:r>
            <a:r>
              <a:rPr lang="en-US" altLang="zh-CN" dirty="0"/>
              <a:t>ai</a:t>
            </a:r>
            <a:r>
              <a:rPr lang="zh-CN" altLang="en-US" dirty="0"/>
              <a:t>生成题目，给他做练习。</a:t>
            </a:r>
            <a:endParaRPr lang="en-US" altLang="zh-CN" dirty="0"/>
          </a:p>
          <a:p>
            <a:r>
              <a:rPr lang="zh-CN" altLang="en-US" dirty="0"/>
              <a:t>因为它原本是依托论文数据库的，学生在里面常常会用搜索功能，搜索知识点，直接找超星数据库里的期刊论文等，它在学术资源这一块比较突出。对老师来说，因为原来它是做论文数据库起家的，所以它内置查重功能，可以快速帮你查重学生的作业。另外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73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这里我们老师们比较喜欢用的是一个叫</a:t>
            </a:r>
            <a:r>
              <a:rPr lang="en-US" altLang="zh-CN" dirty="0"/>
              <a:t>ai</a:t>
            </a:r>
            <a:r>
              <a:rPr lang="zh-CN" altLang="en-US" dirty="0"/>
              <a:t>实践的功能，可以比较好的契合语言类专业，有“情景对话”功能，还有“口语通练”，目前只能是英语。情景对话是，通过和</a:t>
            </a:r>
            <a:r>
              <a:rPr lang="en-US" altLang="zh-CN" dirty="0"/>
              <a:t>ai</a:t>
            </a:r>
            <a:r>
              <a:rPr lang="zh-CN" altLang="en-US" dirty="0"/>
              <a:t>对话，通过多轮对话后，</a:t>
            </a:r>
            <a:r>
              <a:rPr lang="en-US" altLang="zh-CN" dirty="0"/>
              <a:t>ai</a:t>
            </a:r>
            <a:r>
              <a:rPr lang="zh-CN" altLang="en-US" dirty="0"/>
              <a:t>给学生的一个评估得分，衡量它对知识点的掌握程度。另外就是可以设置一些类似闯关的任务，学生必须要先完成一个再去下一个。学生的达标情况，学情情况这个也是和</a:t>
            </a:r>
            <a:r>
              <a:rPr lang="en-US" altLang="zh-CN" dirty="0" err="1"/>
              <a:t>classin</a:t>
            </a:r>
            <a:r>
              <a:rPr lang="zh-CN" altLang="en-US" dirty="0"/>
              <a:t>一样都具备。它有一个</a:t>
            </a:r>
            <a:r>
              <a:rPr lang="en-US" altLang="zh-CN" dirty="0"/>
              <a:t>ai</a:t>
            </a:r>
            <a:r>
              <a:rPr lang="zh-CN" altLang="en-US" dirty="0"/>
              <a:t>开放平台，里面有很多智能体，你也可以用它的平台做智能体，这个功能就是和</a:t>
            </a:r>
            <a:r>
              <a:rPr lang="en-US" altLang="zh-CN" dirty="0" err="1"/>
              <a:t>coze</a:t>
            </a:r>
            <a:r>
              <a:rPr lang="zh-CN" altLang="en-US" dirty="0"/>
              <a:t>是一样的。简单来说的话 超星它是打造自己的生态。</a:t>
            </a:r>
            <a:r>
              <a:rPr lang="en-US" altLang="zh-CN" dirty="0" err="1"/>
              <a:t>Classin</a:t>
            </a:r>
            <a:r>
              <a:rPr lang="zh-CN" altLang="en-US" dirty="0"/>
              <a:t>比较像链接体，就是把其他地方的东西搬过来，进行汇总集合。助教是根据课程知识，学习之后对课程内容的回复，智能体更聚焦一个小的点，比如长难句解读，语音等等。</a:t>
            </a:r>
            <a:endParaRPr lang="en-US" altLang="zh-CN" dirty="0"/>
          </a:p>
          <a:p>
            <a:r>
              <a:rPr lang="zh-CN" altLang="en-US" dirty="0"/>
              <a:t>还有一些比较简单的比如</a:t>
            </a:r>
            <a:r>
              <a:rPr lang="en-US" altLang="zh-CN" dirty="0"/>
              <a:t>ai</a:t>
            </a:r>
            <a:r>
              <a:rPr lang="zh-CN" altLang="en-US" dirty="0"/>
              <a:t>助教数字人的形象，这个是可以拍摄老师的样子等等。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528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目前就是大多数理工类的老师会倾向于选择</a:t>
            </a:r>
            <a:r>
              <a:rPr lang="en-US" altLang="zh-CN" dirty="0" err="1"/>
              <a:t>fanya</a:t>
            </a:r>
            <a:r>
              <a:rPr lang="zh-CN" altLang="en-US" dirty="0"/>
              <a:t>模型，因为他们知识点很成体系，既有的论文既有的一些题库也非常完善，模型给出的一些指导，非常丰富非常管用，另外就是理工类的专业，需要做很多题，需要解题，数学物理一类的题，所以陪练功能就充分发挥其作用，查重功能也能很大程度上去发挥作用。作为就是语言课程，老师的线下课程往往互动性比较强，因为要口语问答、对话等，所以我选择的是</a:t>
            </a:r>
            <a:r>
              <a:rPr lang="en-US" altLang="zh-CN" dirty="0" err="1"/>
              <a:t>classin</a:t>
            </a:r>
            <a:r>
              <a:rPr lang="zh-CN" altLang="en-US" dirty="0"/>
              <a:t>，它能够结合线下。</a:t>
            </a:r>
            <a:endParaRPr lang="en-US" altLang="zh-CN" dirty="0"/>
          </a:p>
          <a:p>
            <a:r>
              <a:rPr lang="zh-CN" altLang="en-US" dirty="0"/>
              <a:t>它也有充实的资源库，学生可以回去看，去复习，倒不是需要很多书面练习陪练，而是多看多读自己多动笔写，所以</a:t>
            </a:r>
            <a:r>
              <a:rPr lang="en-US" altLang="zh-CN" dirty="0" err="1"/>
              <a:t>fanya</a:t>
            </a:r>
            <a:r>
              <a:rPr lang="zh-CN" altLang="en-US" dirty="0"/>
              <a:t>对我来说的吸引力没有</a:t>
            </a:r>
            <a:r>
              <a:rPr lang="en-US" altLang="zh-CN" dirty="0" err="1"/>
              <a:t>classin</a:t>
            </a:r>
            <a:r>
              <a:rPr lang="zh-CN" altLang="en-US" dirty="0"/>
              <a:t>大。</a:t>
            </a:r>
            <a:r>
              <a:rPr lang="en-US" altLang="zh-CN" dirty="0"/>
              <a:t>https://wisdomh5.zhihuishu.com/course/index/1739910442135982080?courseId=1000101301&amp;mapVersion=0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107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FD042-8A60-2324-8580-8C3367B70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D63E87C-8B7E-296E-3B66-988748DBB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6CA1FD3-5049-B478-BD26-C5F199D07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目前就是大多数理工类的老师会倾向于选择</a:t>
            </a:r>
            <a:r>
              <a:rPr lang="en-US" altLang="zh-CN" dirty="0" err="1"/>
              <a:t>fanya</a:t>
            </a:r>
            <a:r>
              <a:rPr lang="zh-CN" altLang="en-US" dirty="0"/>
              <a:t>模型，因为他们知识点很成体系，既有的论文既有的一些题库也非常完善，模型给出的一些指导，非常丰富非常管用，另外就是理工类的专业，需要做很多题，需要解题，数学物理一类的题，所以陪练功能就充分发挥其作用，查重功能也能很大程度上去发挥作用。作为就是语言课程，老师的线下课程往往互动性比较强，因为要口语问答、对话等，所以我选择的是</a:t>
            </a:r>
            <a:r>
              <a:rPr lang="en-US" altLang="zh-CN" dirty="0" err="1"/>
              <a:t>classin</a:t>
            </a:r>
            <a:r>
              <a:rPr lang="zh-CN" altLang="en-US" dirty="0"/>
              <a:t>，它能够结合线下。</a:t>
            </a:r>
            <a:endParaRPr lang="en-US" altLang="zh-CN" dirty="0"/>
          </a:p>
          <a:p>
            <a:r>
              <a:rPr lang="zh-CN" altLang="en-US" dirty="0"/>
              <a:t>它也有充实的资源库，学生可以回去看，去复习，倒不是需要很多书面练习陪练，而是多看多读自己多动笔写，所以</a:t>
            </a:r>
            <a:r>
              <a:rPr lang="en-US" altLang="zh-CN" dirty="0" err="1"/>
              <a:t>fanya</a:t>
            </a:r>
            <a:r>
              <a:rPr lang="zh-CN" altLang="en-US" dirty="0"/>
              <a:t>对我来说的吸引力没有</a:t>
            </a:r>
            <a:r>
              <a:rPr lang="en-US" altLang="zh-CN" dirty="0" err="1"/>
              <a:t>classin</a:t>
            </a:r>
            <a:r>
              <a:rPr lang="zh-CN" altLang="en-US" dirty="0"/>
              <a:t>大。</a:t>
            </a:r>
            <a:r>
              <a:rPr lang="en-US" altLang="zh-CN" dirty="0"/>
              <a:t>https://wisdomh5.zhihuishu.com/course/index/1739910442135982080?courseId=1000101301&amp;mapVersion=0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01022A-09CC-37B1-BDAA-BFBE0355D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060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这是我用腾讯元宝，选了</a:t>
            </a:r>
            <a:r>
              <a:rPr lang="en-US" altLang="zh-CN" dirty="0" err="1"/>
              <a:t>deepseek</a:t>
            </a:r>
            <a:r>
              <a:rPr lang="zh-CN" altLang="en-US" dirty="0"/>
              <a:t>的模型，让他写一个自我介绍，用瑞典语生成的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47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这些都是有关编程的</a:t>
            </a:r>
            <a:r>
              <a:rPr lang="en-US" altLang="zh-CN" dirty="0"/>
              <a:t>ai</a:t>
            </a:r>
            <a:r>
              <a:rPr lang="zh-CN" altLang="en-US" dirty="0"/>
              <a:t>工具，比较专业化一些。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060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图片和设计类的</a:t>
            </a:r>
            <a:r>
              <a:rPr lang="en-US" altLang="zh-CN" dirty="0"/>
              <a:t>ai</a:t>
            </a:r>
            <a:r>
              <a:rPr lang="zh-CN" altLang="en-US" dirty="0"/>
              <a:t>现在使用场景广泛，例如上传自己照片和衣服照片，你可以看到这件衣服在你身上的试穿效果，包括鞋子等等。当然你也可以通过</a:t>
            </a:r>
            <a:r>
              <a:rPr lang="en-US" altLang="zh-CN" dirty="0"/>
              <a:t>ai</a:t>
            </a:r>
            <a:r>
              <a:rPr lang="zh-CN" altLang="en-US" dirty="0"/>
              <a:t>生成符合你需求的一系列照片或者视频，这些更多是用在商业体上，尤其是电子商务这块。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034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视频也是目前因为社交需求，大家用的比较多的</a:t>
            </a:r>
            <a:r>
              <a:rPr lang="en-US" altLang="zh-CN" dirty="0"/>
              <a:t>ai</a:t>
            </a:r>
            <a:r>
              <a:rPr lang="zh-CN" altLang="en-US" dirty="0"/>
              <a:t>工具。其中声音工具更多是为学术服务，比如识别外语翻译外语，开线上或线下会议帮你实时录音，录音转文字，最后还会提炼出一些重点，这在一些线上会议的软件中是自带的。非常好用。节省时间。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629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那么接下来我就要结合我们学校老师的实际情况，谈一谈</a:t>
            </a:r>
            <a:r>
              <a:rPr lang="en-US" altLang="zh-CN" dirty="0"/>
              <a:t>ai</a:t>
            </a:r>
            <a:r>
              <a:rPr lang="zh-CN" altLang="en-US" dirty="0"/>
              <a:t>和</a:t>
            </a:r>
            <a:r>
              <a:rPr lang="en-US" altLang="zh-CN" dirty="0"/>
              <a:t>ai</a:t>
            </a:r>
            <a:r>
              <a:rPr lang="zh-CN" altLang="en-US" dirty="0"/>
              <a:t>课程的发展。首先我们学校是在七八年前开始推动大家去做线上课程。当时想要学习英国的</a:t>
            </a:r>
            <a:r>
              <a:rPr lang="en-US" altLang="zh-CN" dirty="0" err="1"/>
              <a:t>futurelearn</a:t>
            </a:r>
            <a:r>
              <a:rPr lang="zh-CN" altLang="en-US" dirty="0"/>
              <a:t>平台，鼓励老师们写脚本，自己找团队拍摄，录制课程，我自己也曾参与了两期这样的录制。因为是全国共享，所以更多是推广自己的课程，每个大学都在打造自己的精品课程，吸引学生，也扩大名气。瑞典语因为目前在中国只有两所高等院校开设，所以会有对这个语言感兴趣的学生在网上选这门课。我的基础瑞典语</a:t>
            </a:r>
            <a:r>
              <a:rPr lang="en-US" altLang="zh-CN" dirty="0"/>
              <a:t>I</a:t>
            </a:r>
            <a:r>
              <a:rPr lang="zh-CN" altLang="en-US" dirty="0"/>
              <a:t>是</a:t>
            </a:r>
            <a:r>
              <a:rPr lang="en-US" altLang="zh-CN" dirty="0"/>
              <a:t>2020</a:t>
            </a:r>
            <a:r>
              <a:rPr lang="zh-CN" altLang="en-US" dirty="0"/>
              <a:t>年夏天拍摄，</a:t>
            </a:r>
            <a:r>
              <a:rPr lang="en-US" altLang="zh-CN" dirty="0"/>
              <a:t>2021</a:t>
            </a:r>
            <a:r>
              <a:rPr lang="zh-CN" altLang="en-US" dirty="0"/>
              <a:t>年上线，第一期有</a:t>
            </a:r>
            <a:r>
              <a:rPr lang="en-US" altLang="zh-CN" dirty="0"/>
              <a:t>1212</a:t>
            </a:r>
            <a:r>
              <a:rPr lang="zh-CN" altLang="en-US" dirty="0"/>
              <a:t>人参加，（我们教法语的同事，她的高级法语有</a:t>
            </a:r>
            <a:r>
              <a:rPr lang="en-US" altLang="zh-CN" dirty="0"/>
              <a:t>40000</a:t>
            </a:r>
            <a:r>
              <a:rPr lang="zh-CN" altLang="en-US" dirty="0"/>
              <a:t>人左右学，而高等数学的课，有</a:t>
            </a:r>
            <a:r>
              <a:rPr lang="en-US" altLang="zh-CN" dirty="0"/>
              <a:t>100</a:t>
            </a:r>
            <a:r>
              <a:rPr lang="zh-CN" altLang="en-US" dirty="0"/>
              <a:t>多万人学）必须在我规定的学习时段内完成我布置的作业，完成讨论区发言的任务才能通过，拿到证书。证书是付费的。</a:t>
            </a:r>
            <a:r>
              <a:rPr lang="en-US" altLang="zh-CN" dirty="0"/>
              <a:t>2024</a:t>
            </a:r>
            <a:r>
              <a:rPr lang="zh-CN" altLang="en-US" dirty="0"/>
              <a:t>年我的基础瑞典语</a:t>
            </a:r>
            <a:r>
              <a:rPr lang="en-US" altLang="zh-CN" dirty="0"/>
              <a:t>II</a:t>
            </a:r>
            <a:r>
              <a:rPr lang="zh-CN" altLang="en-US" dirty="0"/>
              <a:t>上线。目前两期课程共有</a:t>
            </a:r>
            <a:r>
              <a:rPr lang="en-US" altLang="zh-CN" dirty="0"/>
              <a:t>400</a:t>
            </a:r>
            <a:r>
              <a:rPr lang="zh-CN" altLang="en-US" dirty="0"/>
              <a:t>人学过</a:t>
            </a:r>
            <a:r>
              <a:rPr lang="en-US" altLang="zh-CN" dirty="0"/>
              <a:t>II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500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8C987-086A-F6D6-4301-73370A373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D25DEC-7621-2AB9-B3C9-06B0B09EB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2D682B0-7DC7-3939-6822-4DDC5D115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今年开始</a:t>
            </a:r>
            <a:r>
              <a:rPr lang="en-US" altLang="zh-CN" dirty="0" err="1"/>
              <a:t>mooc</a:t>
            </a:r>
            <a:r>
              <a:rPr lang="zh-CN" altLang="en-US" dirty="0"/>
              <a:t>就有了自己的</a:t>
            </a:r>
            <a:r>
              <a:rPr lang="en-US" altLang="zh-CN" dirty="0"/>
              <a:t>ai</a:t>
            </a:r>
            <a:r>
              <a:rPr lang="zh-CN" altLang="en-US" dirty="0"/>
              <a:t>课程助教。以前学生需要再网站上和老师们互动问答。老师通常会让博士生或者年轻的课程教师担任助教去承担这个角色。现在可以付费，请一个</a:t>
            </a:r>
            <a:r>
              <a:rPr lang="en-US" altLang="zh-CN" dirty="0"/>
              <a:t>ai</a:t>
            </a:r>
            <a:r>
              <a:rPr lang="zh-CN" altLang="en-US" dirty="0"/>
              <a:t>助教，那它会提炼课程知识，会帮你给学生解答问题，或者根据知识点快速搜索视频，定位到视频的某个切片，给学生观看，这样很方便。有不少课程已经在</a:t>
            </a:r>
            <a:r>
              <a:rPr lang="en-US" altLang="zh-CN" dirty="0" err="1"/>
              <a:t>mooc</a:t>
            </a:r>
            <a:r>
              <a:rPr lang="zh-CN" altLang="en-US" dirty="0"/>
              <a:t>上聘请了助教。</a:t>
            </a:r>
            <a:endParaRPr lang="en-US" altLang="zh-CN" dirty="0"/>
          </a:p>
          <a:p>
            <a:r>
              <a:rPr lang="en-US" altLang="zh-CN" dirty="0"/>
              <a:t>https://www.icourse163.org/course/SHISU-1207435810?outVendor=zw_mooc_pckcjsyxgkc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4DA845-62CB-2910-6632-C3324A065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491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比如这个是我在我的基础瑞典语</a:t>
            </a:r>
            <a:r>
              <a:rPr lang="en-US" altLang="zh-CN" dirty="0"/>
              <a:t>I</a:t>
            </a:r>
            <a:r>
              <a:rPr lang="zh-CN" altLang="en-US" dirty="0"/>
              <a:t>的</a:t>
            </a:r>
            <a:r>
              <a:rPr lang="en-US" altLang="zh-CN" dirty="0" err="1"/>
              <a:t>mooc</a:t>
            </a:r>
            <a:r>
              <a:rPr lang="zh-CN" altLang="en-US" dirty="0"/>
              <a:t>课程，由它自带的</a:t>
            </a:r>
            <a:r>
              <a:rPr lang="en-US" altLang="zh-CN" dirty="0"/>
              <a:t>ai</a:t>
            </a:r>
            <a:r>
              <a:rPr lang="zh-CN" altLang="en-US" dirty="0"/>
              <a:t>助教生成的知识图谱，里面有一个部分是讲瑞典语里时间的表达。知识图谱的精确程度和细致程度，整体比较依赖你自己视频里讲解的知识点的难度广度深度。右边这张图是我问</a:t>
            </a:r>
            <a:r>
              <a:rPr lang="en-US" altLang="zh-CN" dirty="0"/>
              <a:t>ai</a:t>
            </a:r>
            <a:r>
              <a:rPr lang="zh-CN" altLang="en-US" dirty="0"/>
              <a:t>助教，就是介词</a:t>
            </a:r>
            <a:r>
              <a:rPr lang="en-US" altLang="zh-CN" dirty="0" err="1"/>
              <a:t>i</a:t>
            </a:r>
            <a:r>
              <a:rPr lang="zh-CN" altLang="en-US" dirty="0"/>
              <a:t>和</a:t>
            </a:r>
            <a:r>
              <a:rPr lang="en-US" altLang="zh-CN" dirty="0"/>
              <a:t>pa</a:t>
            </a:r>
            <a:r>
              <a:rPr lang="zh-CN" altLang="en-US" dirty="0"/>
              <a:t>之间的区别，这个时候它是一个问答智能体，会运用</a:t>
            </a:r>
            <a:r>
              <a:rPr lang="en-US" altLang="zh-CN" dirty="0" err="1"/>
              <a:t>deepseek</a:t>
            </a:r>
            <a:r>
              <a:rPr lang="zh-CN" altLang="en-US" dirty="0"/>
              <a:t>的模型来回答，并且快速帮你定位是视频课程里的第几个视频，几分几秒出现相关知识点。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113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99182-A428-1939-04AC-2B049674D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9CBF44-9631-48FA-A783-5BB4916A0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C033B57-393E-C68B-648A-AC46F82F4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Classin</a:t>
            </a:r>
            <a:r>
              <a:rPr lang="zh-CN" altLang="en-US" dirty="0"/>
              <a:t>最早是一个在线上网课的平台；在我们</a:t>
            </a:r>
            <a:r>
              <a:rPr lang="en-US" altLang="zh-CN" dirty="0"/>
              <a:t>lockdown</a:t>
            </a:r>
            <a:r>
              <a:rPr lang="zh-CN" altLang="en-US" dirty="0"/>
              <a:t>的时候，可以选择用多个端口进行线上授课，</a:t>
            </a:r>
            <a:r>
              <a:rPr lang="en-US" altLang="zh-CN" dirty="0" err="1"/>
              <a:t>Classin</a:t>
            </a:r>
            <a:r>
              <a:rPr lang="zh-CN" altLang="en-US" dirty="0"/>
              <a:t>最方便实用，因为功能很多</a:t>
            </a:r>
            <a:endParaRPr lang="en-US" altLang="zh-CN" dirty="0"/>
          </a:p>
          <a:p>
            <a:r>
              <a:rPr lang="zh-CN" altLang="en-US" dirty="0"/>
              <a:t>基础功能包括黑板上写字、可以学生在线用机器回答选择题，你可以立即看到正确率，和错误选项有多少人选，还可以共享画面声音，或者授予学生权限在黑板上写字，可以把本地文件如</a:t>
            </a:r>
            <a:r>
              <a:rPr lang="en-US" altLang="zh-CN" dirty="0"/>
              <a:t>pdf</a:t>
            </a:r>
            <a:r>
              <a:rPr lang="zh-CN" altLang="en-US" dirty="0"/>
              <a:t>等上传进去使用等等。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93F939-76F3-BC6D-F05A-5B77BE71C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19F3F-2ED1-4FA6-9283-D734F79F061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21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AC12C-3753-F17D-D3C4-F8ED372C2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F02C4B2-1F86-11E0-8824-071C56DEC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78129C-F5F2-A543-400B-E62C5E11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AC0A-42D9-49EF-8E7E-B11FC0706F6A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1F63D8-C12F-A1A8-81C7-DC6A7DF0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AAAA82-85BA-190C-66E2-262E640C3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DB0F-F636-4623-9937-195DC1D5E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69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3F2FB6-575A-3A24-697A-1726E989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CA3AE2-7D1A-E9AA-C124-9E69A72A8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CB8644-CFD5-A932-3116-42E2F9CB0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AC0A-42D9-49EF-8E7E-B11FC0706F6A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61CF0F-C6B4-324A-8F18-8AF1DD12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BDFE6E-6BEE-291B-137C-9D1555D9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DB0F-F636-4623-9937-195DC1D5E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39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D4C1BF-2256-8F65-8483-D3E20CDDF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AF8A22-E0C6-4425-C947-F43BE1F3C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5BF3C6-3101-53BF-702B-59C3D02B6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AC0A-42D9-49EF-8E7E-B11FC0706F6A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2A7438-BC5C-EEFF-7EDB-E61768EF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3DECA1-482A-654A-108C-11CCA3FA4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DB0F-F636-4623-9937-195DC1D5E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39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15C156-E4E1-0FDD-FB2B-C604DFC6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85358E-3E8E-BC39-809F-DCAD5CD77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BA8CBD-7F05-F0A6-8EB2-694EEA10C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AC0A-42D9-49EF-8E7E-B11FC0706F6A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9CA5AA-3A0E-1918-BFA9-84682AD96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94836B-B82B-719E-8CAE-E36BF91C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DB0F-F636-4623-9937-195DC1D5E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37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95A4F-660E-E665-34B6-100E1D65D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B09D38-EECE-3B29-7426-1D61B41D7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C84F1-45FC-7428-3509-25EC62AC0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AC0A-42D9-49EF-8E7E-B11FC0706F6A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66C4EA-A996-E91E-5773-A6290E1D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280B0D-6428-9370-4C4A-0596D41F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DB0F-F636-4623-9937-195DC1D5E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23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5DD24A-6871-9554-6B38-4F4E2B8D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B3D4C8-10B1-D9F4-6EB3-FD84C7365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BD3995-B215-A3B6-AD69-7D4C4A68D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7616CD-C81C-B865-D7C2-61719DE5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AC0A-42D9-49EF-8E7E-B11FC0706F6A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6BDB11-6EF6-261A-CFC5-8F12D5EAE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E0C7C1-8553-4BCC-5C33-94EE9BA9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DB0F-F636-4623-9937-195DC1D5E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882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9B8EFE-0AA4-828D-02D9-D4DD7737B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89F174-944C-0866-769E-752316710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17A678-C95D-A548-9861-AAC016C93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490162F-EF20-98ED-E095-31CD2D29D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EF6DE3-D9B0-B6EA-DD0D-E865511B0D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8AC002A-8012-FE36-CF1D-75F1C66FB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AC0A-42D9-49EF-8E7E-B11FC0706F6A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FE21F1E-278F-7F37-6BB8-D5D0FFF2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178B82-2887-8D53-69BD-16FFBC68A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DB0F-F636-4623-9937-195DC1D5E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04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FE98E-25C6-0E21-70C1-44FC5A45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1AB97B-C318-5C6A-4C4D-4A7F38C59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AC0A-42D9-49EF-8E7E-B11FC0706F6A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A111DE-4D94-CDB5-2353-36780208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8C37BB-81F3-5BB1-B680-0DFFFC2E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DB0F-F636-4623-9937-195DC1D5E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20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9895E0-CE49-3CE5-8CE3-D8DEE616E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AC0A-42D9-49EF-8E7E-B11FC0706F6A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EA7667-A007-DE25-DAC1-AF4F1C4B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331369-8849-AE90-D9AC-1E3421AB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DB0F-F636-4623-9937-195DC1D5E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44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7448D-2FB7-DB3A-A1AB-7EC8743A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7E7B07-8084-9FE6-CD07-C1C274941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64F03F-A341-D852-D3FE-8670F32FD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F9F7AD-B920-FEE9-7AC4-8A5FC329C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AC0A-42D9-49EF-8E7E-B11FC0706F6A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B55297C-9870-76BF-B6DC-BDB5EB704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5663BC-93F3-9D05-8EC9-888748F8B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DB0F-F636-4623-9937-195DC1D5E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9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C74B22-43E7-84E0-4F3D-FAA359CD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82D0985-E3AE-8B8F-12A9-A55DA2490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0A0F21-07AC-326D-82D9-67C630A7E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88356-64B5-2C06-1512-D9748401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AC0A-42D9-49EF-8E7E-B11FC0706F6A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7F0937-A8AC-D63B-7F68-A678774B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0906BC-2FC0-A348-2E30-26AB3527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DB0F-F636-4623-9937-195DC1D5E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0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BE4D9EA-FF63-FC94-ABF0-57910F15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8677E4-FFC5-9230-C81E-65CD4A1D2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C88150-00B7-49D7-14C6-2C9668C9E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F2AC0A-42D9-49EF-8E7E-B11FC0706F6A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BDAD1A-6A91-B5BD-6FF6-B9D1EB5D0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E87769-B87C-FCC7-9176-8D435705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EDB0F-F636-4623-9937-195DC1D5E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98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363A069-FD80-F7A0-3FA5-EE08AF682E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6B1CE2D-B7D7-EB69-9909-5180C0512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1641611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 altLang="zh-CN" sz="5200" dirty="0">
                <a:solidFill>
                  <a:srgbClr val="FFFFFF"/>
                </a:solidFill>
              </a:rPr>
              <a:t>Hur använder vi AI på SISU</a:t>
            </a:r>
            <a:endParaRPr lang="zh-CN" alt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06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内容占位符 3" descr="图示&#10;&#10;AI 生成的内容可能不正确。">
            <a:extLst>
              <a:ext uri="{FF2B5EF4-FFF2-40B4-BE49-F238E27FC236}">
                <a16:creationId xmlns:a16="http://schemas.microsoft.com/office/drawing/2014/main" id="{BFD26C97-948E-0EE5-AE11-87C495ADE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47203"/>
            <a:ext cx="5294716" cy="316359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8E1067AB-9859-AEB0-98C4-904EA7263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57" y="643467"/>
            <a:ext cx="449863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55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5215D3-091F-A7E9-1362-A3A046854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图片 16" descr="手机屏幕的截图&#10;&#10;AI 生成的内容可能不正确。">
            <a:extLst>
              <a:ext uri="{FF2B5EF4-FFF2-40B4-BE49-F238E27FC236}">
                <a16:creationId xmlns:a16="http://schemas.microsoft.com/office/drawing/2014/main" id="{213CF694-2AF8-BC20-4526-DC0ACBF2D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131793"/>
            <a:ext cx="5294716" cy="2594411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散点图&#10;&#10;AI 生成的内容可能不正确。">
            <a:extLst>
              <a:ext uri="{FF2B5EF4-FFF2-40B4-BE49-F238E27FC236}">
                <a16:creationId xmlns:a16="http://schemas.microsoft.com/office/drawing/2014/main" id="{0F11131B-8FA9-3BF9-E27A-30EA585DB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8"/>
          <a:stretch>
            <a:fillRect/>
          </a:stretch>
        </p:blipFill>
        <p:spPr>
          <a:xfrm>
            <a:off x="6253817" y="1940145"/>
            <a:ext cx="5294715" cy="297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61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内容占位符 8" descr="图形用户界面, 文本&#10;&#10;AI 生成的内容可能不正确。">
            <a:extLst>
              <a:ext uri="{FF2B5EF4-FFF2-40B4-BE49-F238E27FC236}">
                <a16:creationId xmlns:a16="http://schemas.microsoft.com/office/drawing/2014/main" id="{35813202-8A2B-E6A9-D5E9-137CE35AD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0"/>
          <a:stretch>
            <a:fillRect/>
          </a:stretch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22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67A32D-F7E9-C00C-7B22-15BCC7CF5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图形用户界面&#10;&#10;AI 生成的内容可能不正确。">
            <a:extLst>
              <a:ext uri="{FF2B5EF4-FFF2-40B4-BE49-F238E27FC236}">
                <a16:creationId xmlns:a16="http://schemas.microsoft.com/office/drawing/2014/main" id="{C297EBF3-7AF3-A6CD-98F4-17AF6C3A5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98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6926222-2C17-2522-2844-1A4FEFC67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5200" dirty="0"/>
              <a:t>Smart Classroom</a:t>
            </a:r>
            <a:endParaRPr lang="en-US" altLang="zh-CN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B9F60A1-4D02-54EA-DAC5-D14068756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15344" b="-1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591990-3152-22A6-2E64-0693459CAB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289" r="3973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42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C43B5F-CE3F-4DB7-8215-9ACF03FB5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59E035BE-889C-BB71-4D06-883BAD6B0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altLang="zh-CN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COZE</a:t>
            </a:r>
          </a:p>
        </p:txBody>
      </p:sp>
      <p:pic>
        <p:nvPicPr>
          <p:cNvPr id="5" name="内容占位符 4" descr="电脑软件截图&#10;&#10;AI 生成的内容可能不正确。">
            <a:extLst>
              <a:ext uri="{FF2B5EF4-FFF2-40B4-BE49-F238E27FC236}">
                <a16:creationId xmlns:a16="http://schemas.microsoft.com/office/drawing/2014/main" id="{5F31DEFA-7438-46A8-F4F3-0AC46F4E5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r="2230" b="-1"/>
          <a:stretch>
            <a:fillRect/>
          </a:stretch>
        </p:blipFill>
        <p:spPr>
          <a:xfrm>
            <a:off x="550863" y="2133601"/>
            <a:ext cx="7561262" cy="4173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内容占位符 11" descr="图形用户界面, 文本, 应用程序, 电子邮件&#10;&#10;AI 生成的内容可能不正确。">
            <a:extLst>
              <a:ext uri="{FF2B5EF4-FFF2-40B4-BE49-F238E27FC236}">
                <a16:creationId xmlns:a16="http://schemas.microsoft.com/office/drawing/2014/main" id="{F0FEBAA0-759B-AF0A-A66C-4583DC5C0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8256"/>
          <a:stretch>
            <a:fillRect/>
          </a:stretch>
        </p:blipFill>
        <p:spPr>
          <a:xfrm>
            <a:off x="8292124" y="2133600"/>
            <a:ext cx="3359899" cy="1996799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图片 3" descr="图形用户界面, 文本, 应用程序, 电子邮件&#10;&#10;AI 生成的内容可能不正确。">
            <a:extLst>
              <a:ext uri="{FF2B5EF4-FFF2-40B4-BE49-F238E27FC236}">
                <a16:creationId xmlns:a16="http://schemas.microsoft.com/office/drawing/2014/main" id="{BFA98052-15CD-F81F-1DEF-8AFA42682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1" b="-2"/>
          <a:stretch>
            <a:fillRect/>
          </a:stretch>
        </p:blipFill>
        <p:spPr>
          <a:xfrm>
            <a:off x="8292124" y="4308380"/>
            <a:ext cx="3358800" cy="1998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F0FAE728-C5A9-4B0F-B89E-F4BED8250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5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EEB5C533-868B-6302-F67B-BC66BB1C6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altLang="zh-CN" sz="4200"/>
              <a:t>CHAOXING &amp; FANYA</a:t>
            </a:r>
          </a:p>
        </p:txBody>
      </p:sp>
      <p:pic>
        <p:nvPicPr>
          <p:cNvPr id="7" name="图片 6" descr="图片包含 图表&#10;&#10;AI 生成的内容可能不正确。">
            <a:extLst>
              <a:ext uri="{FF2B5EF4-FFF2-40B4-BE49-F238E27FC236}">
                <a16:creationId xmlns:a16="http://schemas.microsoft.com/office/drawing/2014/main" id="{9C237091-2CE7-E2BD-C561-CA652B91C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07" y="4043679"/>
            <a:ext cx="3504130" cy="2137519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内容占位符 4" descr="图形用户界面, 文本, 网站&#10;&#10;AI 生成的内容可能不正确。">
            <a:extLst>
              <a:ext uri="{FF2B5EF4-FFF2-40B4-BE49-F238E27FC236}">
                <a16:creationId xmlns:a16="http://schemas.microsoft.com/office/drawing/2014/main" id="{7A9C5E65-F8FF-4E16-74C2-04B1927A0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53" y="949761"/>
            <a:ext cx="3481884" cy="2324158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图片 8" descr="图形用户界面, 网站&#10;&#10;AI 生成的内容可能不正确。">
            <a:extLst>
              <a:ext uri="{FF2B5EF4-FFF2-40B4-BE49-F238E27FC236}">
                <a16:creationId xmlns:a16="http://schemas.microsoft.com/office/drawing/2014/main" id="{B1F86C48-0FCB-32AC-5862-B4B5592C3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3" y="1408719"/>
            <a:ext cx="5917010" cy="4511722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155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3BF711F-F9A0-4EA4-B156-A79E9F362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4C76A853-D26B-EEBC-4137-C9E6C1CC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32" y="3801738"/>
            <a:ext cx="10071536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AI-</a:t>
            </a:r>
            <a:r>
              <a:rPr lang="en-US" altLang="zh-CN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funktioner</a:t>
            </a:r>
            <a:endParaRPr lang="en-US" altLang="zh-CN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图片 8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DBF6608E-3344-36E4-5D5C-F7BDE0432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6" b="4"/>
          <a:stretch>
            <a:fillRect/>
          </a:stretch>
        </p:blipFill>
        <p:spPr>
          <a:xfrm>
            <a:off x="904492" y="772621"/>
            <a:ext cx="3292790" cy="2663137"/>
          </a:xfrm>
          <a:prstGeom prst="rect">
            <a:avLst/>
          </a:prstGeom>
        </p:spPr>
      </p:pic>
      <p:pic>
        <p:nvPicPr>
          <p:cNvPr id="7" name="图片 6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54C44184-74F4-C8A3-A89C-C2711259F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848" b="4"/>
          <a:stretch>
            <a:fillRect/>
          </a:stretch>
        </p:blipFill>
        <p:spPr>
          <a:xfrm>
            <a:off x="4457293" y="772621"/>
            <a:ext cx="3292790" cy="2663137"/>
          </a:xfrm>
          <a:prstGeom prst="rect">
            <a:avLst/>
          </a:prstGeom>
        </p:spPr>
      </p:pic>
      <p:pic>
        <p:nvPicPr>
          <p:cNvPr id="5" name="内容占位符 4" descr="网站, 日程表&#10;&#10;AI 生成的内容可能不正确。">
            <a:extLst>
              <a:ext uri="{FF2B5EF4-FFF2-40B4-BE49-F238E27FC236}">
                <a16:creationId xmlns:a16="http://schemas.microsoft.com/office/drawing/2014/main" id="{AF1CA467-14B2-7B63-7FBE-BF0CD3F92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r="10263" b="2"/>
          <a:stretch>
            <a:fillRect/>
          </a:stretch>
        </p:blipFill>
        <p:spPr>
          <a:xfrm>
            <a:off x="8015984" y="772621"/>
            <a:ext cx="3292790" cy="266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63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6F7E6060-EF7B-201B-1220-0845B19894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818693"/>
              </p:ext>
            </p:extLst>
          </p:nvPr>
        </p:nvGraphicFramePr>
        <p:xfrm>
          <a:off x="643467" y="689499"/>
          <a:ext cx="10905067" cy="615225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26519">
                  <a:extLst>
                    <a:ext uri="{9D8B030D-6E8A-4147-A177-3AD203B41FA5}">
                      <a16:colId xmlns:a16="http://schemas.microsoft.com/office/drawing/2014/main" val="3702806188"/>
                    </a:ext>
                  </a:extLst>
                </a:gridCol>
                <a:gridCol w="3989448">
                  <a:extLst>
                    <a:ext uri="{9D8B030D-6E8A-4147-A177-3AD203B41FA5}">
                      <a16:colId xmlns:a16="http://schemas.microsoft.com/office/drawing/2014/main" val="1382296813"/>
                    </a:ext>
                  </a:extLst>
                </a:gridCol>
                <a:gridCol w="4289100">
                  <a:extLst>
                    <a:ext uri="{9D8B030D-6E8A-4147-A177-3AD203B41FA5}">
                      <a16:colId xmlns:a16="http://schemas.microsoft.com/office/drawing/2014/main" val="1112837932"/>
                    </a:ext>
                  </a:extLst>
                </a:gridCol>
              </a:tblGrid>
              <a:tr h="905510">
                <a:tc>
                  <a:txBody>
                    <a:bodyPr/>
                    <a:lstStyle/>
                    <a:p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MOOC</a:t>
                      </a:r>
                      <a:endParaRPr lang="zh-CN" alt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5736" marR="95736" marT="47867" marB="95736"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Onlinekursplattform med videokurser</a:t>
                      </a:r>
                    </a:p>
                    <a:p>
                      <a:r>
                        <a:rPr lang="en-US" altLang="zh-CN" sz="1800" b="0" i="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 som hjälper dig att förklara kunspunkter som dyker upp i videorna</a:t>
                      </a:r>
                      <a:endParaRPr lang="zh-CN" alt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5736" marR="95736" marT="47867" marB="95736"/>
                </a:tc>
                <a:tc>
                  <a:txBody>
                    <a:bodyPr/>
                    <a:lstStyle/>
                    <a:p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Kan användas av personer utanför skolan, en öppen plattform.</a:t>
                      </a:r>
                      <a:endParaRPr lang="zh-CN" alt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5736" marR="95736" marT="47867" marB="95736"/>
                </a:tc>
                <a:extLst>
                  <a:ext uri="{0D108BD9-81ED-4DB2-BD59-A6C34878D82A}">
                    <a16:rowId xmlns:a16="http://schemas.microsoft.com/office/drawing/2014/main" val="920762742"/>
                  </a:ext>
                </a:extLst>
              </a:tr>
              <a:tr h="1676487">
                <a:tc>
                  <a:txBody>
                    <a:bodyPr/>
                    <a:lstStyle/>
                    <a:p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classin</a:t>
                      </a:r>
                      <a:endParaRPr lang="zh-CN" alt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5736" marR="95736" marT="47867" marB="95736"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Onlineundervisningsplattform</a:t>
                      </a:r>
                    </a:p>
                    <a:p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AI-Handledare, AI-utveckling av frågor och AI-korrigering av uppgifter</a:t>
                      </a:r>
                      <a:endParaRPr lang="zh-CN" alt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5736" marR="95736" marT="47867" marB="95736"/>
                </a:tc>
                <a:tc>
                  <a:txBody>
                    <a:bodyPr/>
                    <a:lstStyle/>
                    <a:p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Kan importera MOOC-videoresurser (som redan är tillgängliga).</a:t>
                      </a:r>
                      <a:br>
                        <a:rPr lang="sv-SE" altLang="zh-CN" sz="2000"/>
                      </a:br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Kan integrera Coze-smartagenter (Doubao-modellen).</a:t>
                      </a:r>
                      <a:br>
                        <a:rPr lang="sv-SE" altLang="zh-CN" sz="2000"/>
                      </a:br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Kombineras med smarta klassrum för att integrera offline- och onlineundervisning.</a:t>
                      </a:r>
                      <a:endParaRPr lang="zh-CN" alt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5736" marR="95736" marT="47867" marB="95736"/>
                </a:tc>
                <a:extLst>
                  <a:ext uri="{0D108BD9-81ED-4DB2-BD59-A6C34878D82A}">
                    <a16:rowId xmlns:a16="http://schemas.microsoft.com/office/drawing/2014/main" val="2945893642"/>
                  </a:ext>
                </a:extLst>
              </a:tr>
              <a:tr h="1962035">
                <a:tc>
                  <a:txBody>
                    <a:bodyPr/>
                    <a:lstStyle/>
                    <a:p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fanya</a:t>
                      </a:r>
                      <a:endParaRPr lang="zh-CN" alt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5736" marR="95736" marT="47867" marB="95736"/>
                </a:tc>
                <a:tc>
                  <a:txBody>
                    <a:bodyPr/>
                    <a:lstStyle/>
                    <a:p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komplett ekosystem som kombinerar uppsatsdatabaser, videokursplattformar och andra resurser.</a:t>
                      </a:r>
                      <a:endParaRPr lang="zh-CN" alt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5736" marR="95736" marT="47867" marB="95736"/>
                </a:tc>
                <a:tc>
                  <a:txBody>
                    <a:bodyPr/>
                    <a:lstStyle/>
                    <a:p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Kunskapskartor.</a:t>
                      </a:r>
                      <a:br>
                        <a:rPr lang="sv-SE" altLang="zh-CN" sz="2000"/>
                      </a:br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Inbyggd plattform för smarta agenter.</a:t>
                      </a:r>
                      <a:br>
                        <a:rPr lang="sv-SE" altLang="zh-CN" sz="2000"/>
                      </a:br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AI-handledare som använder DeepSeek-modellen.</a:t>
                      </a:r>
                      <a:br>
                        <a:rPr lang="sv-SE" altLang="zh-CN" sz="2000"/>
                      </a:br>
                      <a:r>
                        <a:rPr lang="sv-SE" altLang="zh-CN" sz="2000"/>
                        <a:t>F</a:t>
                      </a:r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örklara videokurser och AI-sökning.</a:t>
                      </a:r>
                      <a:br>
                        <a:rPr lang="sv-SE" altLang="zh-CN" sz="2000"/>
                      </a:br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Träningsfunktioner.</a:t>
                      </a:r>
                      <a:br>
                        <a:rPr lang="sv-SE" altLang="zh-CN" sz="2000"/>
                      </a:br>
                      <a:r>
                        <a:rPr lang="sv-SE" altLang="zh-CN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Uppgiftsrepetitionskontroll. </a:t>
                      </a:r>
                      <a:endParaRPr lang="zh-CN" alt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5736" marR="95736" marT="47867" marB="95736"/>
                </a:tc>
                <a:extLst>
                  <a:ext uri="{0D108BD9-81ED-4DB2-BD59-A6C34878D82A}">
                    <a16:rowId xmlns:a16="http://schemas.microsoft.com/office/drawing/2014/main" val="672789885"/>
                  </a:ext>
                </a:extLst>
              </a:tr>
              <a:tr h="1219612">
                <a:tc>
                  <a:txBody>
                    <a:bodyPr/>
                    <a:lstStyle/>
                    <a:p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Zhihuishu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Smart tree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 marL="95736" marR="95736" marT="47867" marB="95736"/>
                </a:tc>
                <a:tc>
                  <a:txBody>
                    <a:bodyPr/>
                    <a:lstStyle/>
                    <a:p>
                      <a:r>
                        <a:rPr lang="en-US" altLang="zh-CN" sz="2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Onlinekursplattform</a:t>
                      </a:r>
                      <a:endParaRPr lang="zh-CN" altLang="en-US" sz="2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95736" marR="95736" marT="47867" marB="95736"/>
                </a:tc>
                <a:tc>
                  <a:txBody>
                    <a:bodyPr/>
                    <a:lstStyle/>
                    <a:p>
                      <a:r>
                        <a:rPr lang="sv-SE" altLang="zh-CN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Kunskapskartor.</a:t>
                      </a:r>
                    </a:p>
                    <a:p>
                      <a:pPr fontAlgn="base"/>
                      <a:r>
                        <a:rPr lang="en-US" altLang="zh-CN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Generera</a:t>
                      </a:r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lärarhandledning</a:t>
                      </a:r>
                      <a:endParaRPr lang="en-US" altLang="zh-CN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br>
                        <a:rPr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sv-SE" altLang="zh-CN" sz="20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36" marR="95736" marT="47867" marB="95736"/>
                </a:tc>
                <a:extLst>
                  <a:ext uri="{0D108BD9-81ED-4DB2-BD59-A6C34878D82A}">
                    <a16:rowId xmlns:a16="http://schemas.microsoft.com/office/drawing/2014/main" val="1521883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435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198E74-90BD-3882-0A24-840332736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640080"/>
            <a:ext cx="6894576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6600" dirty="0"/>
              <a:t>	Tack</a:t>
            </a:r>
            <a:r>
              <a:rPr lang="zh-CN" altLang="en-US" sz="6600" dirty="0"/>
              <a:t>！</a:t>
            </a:r>
          </a:p>
        </p:txBody>
      </p:sp>
      <p:pic>
        <p:nvPicPr>
          <p:cNvPr id="4" name="Picture 3" descr="在图钉处相交的线">
            <a:extLst>
              <a:ext uri="{FF2B5EF4-FFF2-40B4-BE49-F238E27FC236}">
                <a16:creationId xmlns:a16="http://schemas.microsoft.com/office/drawing/2014/main" id="{CBE34B17-15D7-C086-BA61-AE344A0AA5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76" r="15307" b="-1"/>
          <a:stretch>
            <a:fillRect/>
          </a:stretch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E8B60A7-C2F0-5D1B-09A6-8740D743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anchor="ctr">
            <a:normAutofit/>
          </a:bodyPr>
          <a:lstStyle/>
          <a:p>
            <a:r>
              <a:rPr lang="en-US" altLang="zh-CN" sz="5400" dirty="0"/>
              <a:t>AI</a:t>
            </a:r>
            <a:r>
              <a:rPr lang="sv-SE" altLang="zh-CN" sz="5400" dirty="0"/>
              <a:t>-träning</a:t>
            </a:r>
            <a:endParaRPr lang="zh-CN" altLang="en-US" sz="5400" dirty="0"/>
          </a:p>
        </p:txBody>
      </p:sp>
      <p:pic>
        <p:nvPicPr>
          <p:cNvPr id="5" name="内容占位符 4" descr="表格&#10;&#10;AI 生成的内容可能不正确。">
            <a:extLst>
              <a:ext uri="{FF2B5EF4-FFF2-40B4-BE49-F238E27FC236}">
                <a16:creationId xmlns:a16="http://schemas.microsoft.com/office/drawing/2014/main" id="{4A138AA7-20DA-E192-5908-242F6999A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59" y="320040"/>
            <a:ext cx="1806434" cy="3927031"/>
          </a:xfrm>
          <a:prstGeom prst="rect">
            <a:avLst/>
          </a:prstGeom>
        </p:spPr>
      </p:pic>
      <p:pic>
        <p:nvPicPr>
          <p:cNvPr id="7" name="图片 6" descr="许多人站在室内&#10;&#10;AI 生成的内容可能不正确。">
            <a:extLst>
              <a:ext uri="{FF2B5EF4-FFF2-40B4-BE49-F238E27FC236}">
                <a16:creationId xmlns:a16="http://schemas.microsoft.com/office/drawing/2014/main" id="{F6F034AE-18ED-4A5C-92F7-A66B319EC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457556"/>
            <a:ext cx="5471160" cy="3651999"/>
          </a:xfrm>
          <a:prstGeom prst="rect">
            <a:avLst/>
          </a:pr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752825E-40DE-526D-AB55-6C71A1DF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9" y="4440365"/>
            <a:ext cx="6214871" cy="1722691"/>
          </a:xfrm>
        </p:spPr>
        <p:txBody>
          <a:bodyPr anchor="ctr">
            <a:normAutofit/>
          </a:bodyPr>
          <a:lstStyle/>
          <a:p>
            <a:r>
              <a:rPr lang="sv-SE" altLang="zh-CN" sz="2200"/>
              <a:t>Samarbete för att utföra olika uppgifter (inklusive att skapa texter, bilder och videor som uppfyller kraven)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50932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F8BAF5-1736-BD4B-D585-AD7D7C6A3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48702F8-675A-8C3D-1A25-03D0AA452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E3D0AEA-DE21-30FD-7043-0DD2E48D5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23A782-7501-E716-F180-64D7544B1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4AF443-CF00-E1EC-B13E-559AEAAE8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C7EC2C8-7020-C6BA-7E05-6894BFDA0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C45ACF7D-3618-DC3E-F469-16AA7193F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1630C3DB-14C1-90AE-33BD-DD1691F9A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8E42724D-88C0-DDC1-75EB-4FEB9488E3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5611" y="643467"/>
          <a:ext cx="10060779" cy="557368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51088">
                  <a:extLst>
                    <a:ext uri="{9D8B030D-6E8A-4147-A177-3AD203B41FA5}">
                      <a16:colId xmlns:a16="http://schemas.microsoft.com/office/drawing/2014/main" val="3702806188"/>
                    </a:ext>
                  </a:extLst>
                </a:gridCol>
                <a:gridCol w="4200981">
                  <a:extLst>
                    <a:ext uri="{9D8B030D-6E8A-4147-A177-3AD203B41FA5}">
                      <a16:colId xmlns:a16="http://schemas.microsoft.com/office/drawing/2014/main" val="1382296813"/>
                    </a:ext>
                  </a:extLst>
                </a:gridCol>
                <a:gridCol w="4708710">
                  <a:extLst>
                    <a:ext uri="{9D8B030D-6E8A-4147-A177-3AD203B41FA5}">
                      <a16:colId xmlns:a16="http://schemas.microsoft.com/office/drawing/2014/main" val="1112837932"/>
                    </a:ext>
                  </a:extLst>
                </a:gridCol>
              </a:tblGrid>
              <a:tr h="585214">
                <a:tc>
                  <a:txBody>
                    <a:bodyPr/>
                    <a:lstStyle/>
                    <a:p>
                      <a:endParaRPr lang="zh-CN" altLang="en-US" sz="1400" b="1" cap="all" spc="60">
                        <a:solidFill>
                          <a:schemeClr val="tx1"/>
                        </a:solidFill>
                      </a:endParaRPr>
                    </a:p>
                  </a:txBody>
                  <a:tcPr marL="167600" marR="167600" marT="167600" marB="167600"/>
                </a:tc>
                <a:tc>
                  <a:txBody>
                    <a:bodyPr/>
                    <a:lstStyle/>
                    <a:p>
                      <a:r>
                        <a:rPr lang="zh-CN" altLang="en-US" sz="1400" b="1" cap="all" spc="60">
                          <a:solidFill>
                            <a:schemeClr val="tx1"/>
                          </a:solidFill>
                        </a:rPr>
                        <a:t>主要功能</a:t>
                      </a:r>
                    </a:p>
                  </a:txBody>
                  <a:tcPr marL="167600" marR="167600" marT="167600" marB="167600"/>
                </a:tc>
                <a:tc>
                  <a:txBody>
                    <a:bodyPr/>
                    <a:lstStyle/>
                    <a:p>
                      <a:r>
                        <a:rPr lang="zh-CN" altLang="en-US" sz="1400" b="1" cap="all" spc="60">
                          <a:solidFill>
                            <a:schemeClr val="tx1"/>
                          </a:solidFill>
                        </a:rPr>
                        <a:t>亮点</a:t>
                      </a:r>
                    </a:p>
                  </a:txBody>
                  <a:tcPr marL="167600" marR="167600" marT="167600" marB="167600"/>
                </a:tc>
                <a:extLst>
                  <a:ext uri="{0D108BD9-81ED-4DB2-BD59-A6C34878D82A}">
                    <a16:rowId xmlns:a16="http://schemas.microsoft.com/office/drawing/2014/main" val="4106835135"/>
                  </a:ext>
                </a:extLst>
              </a:tr>
              <a:tr h="798070">
                <a:tc>
                  <a:txBody>
                    <a:bodyPr/>
                    <a:lstStyle/>
                    <a:p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MOOC</a:t>
                      </a:r>
                      <a:endParaRPr lang="zh-CN" alt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1734" marR="111734" marT="55866" marB="111734"/>
                </a:tc>
                <a:tc>
                  <a:txBody>
                    <a:bodyPr/>
                    <a:lstStyle/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视频课程为主、</a:t>
                      </a:r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帮助你解答视频中出现的知识点</a:t>
                      </a:r>
                    </a:p>
                  </a:txBody>
                  <a:tcPr marL="111734" marR="111734" marT="55866" marB="111734"/>
                </a:tc>
                <a:tc>
                  <a:txBody>
                    <a:bodyPr/>
                    <a:lstStyle/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可以给校外的人员使用，公开大平台</a:t>
                      </a:r>
                    </a:p>
                  </a:txBody>
                  <a:tcPr marL="111734" marR="111734" marT="55866" marB="111734"/>
                </a:tc>
                <a:extLst>
                  <a:ext uri="{0D108BD9-81ED-4DB2-BD59-A6C34878D82A}">
                    <a16:rowId xmlns:a16="http://schemas.microsoft.com/office/drawing/2014/main" val="920762742"/>
                  </a:ext>
                </a:extLst>
              </a:tr>
              <a:tr h="1096999">
                <a:tc>
                  <a:txBody>
                    <a:bodyPr/>
                    <a:lstStyle/>
                    <a:p>
                      <a:r>
                        <a:rPr lang="en-US" altLang="zh-CN" sz="2000" cap="none" spc="0" err="1">
                          <a:solidFill>
                            <a:schemeClr val="tx1"/>
                          </a:solidFill>
                        </a:rPr>
                        <a:t>classin</a:t>
                      </a:r>
                      <a:endParaRPr lang="zh-CN" alt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1734" marR="111734" marT="55866" marB="111734"/>
                </a:tc>
                <a:tc>
                  <a:txBody>
                    <a:bodyPr/>
                    <a:lstStyle/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在线课程平台</a:t>
                      </a:r>
                      <a:endParaRPr lang="en-US" altLang="zh-CN" sz="2000" cap="none" spc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可以建设</a:t>
                      </a:r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课程，包括</a:t>
                      </a:r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助教，</a:t>
                      </a:r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出题，</a:t>
                      </a:r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作业批改</a:t>
                      </a:r>
                    </a:p>
                  </a:txBody>
                  <a:tcPr marL="111734" marR="111734" marT="55866" marB="111734"/>
                </a:tc>
                <a:tc>
                  <a:txBody>
                    <a:bodyPr/>
                    <a:lstStyle/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可以搬运</a:t>
                      </a:r>
                      <a:r>
                        <a:rPr lang="en-US" altLang="zh-CN" sz="2000" cap="none" spc="0" err="1">
                          <a:solidFill>
                            <a:schemeClr val="tx1"/>
                          </a:solidFill>
                        </a:rPr>
                        <a:t>mooc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视频资源（已经建设好）</a:t>
                      </a:r>
                      <a:endParaRPr lang="en-US" altLang="zh-CN" sz="2000" cap="none" spc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可以嵌入</a:t>
                      </a:r>
                      <a:r>
                        <a:rPr lang="en-US" altLang="zh-CN" sz="2000" cap="none" spc="0" err="1">
                          <a:solidFill>
                            <a:schemeClr val="tx1"/>
                          </a:solidFill>
                        </a:rPr>
                        <a:t>coze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智能体（</a:t>
                      </a:r>
                      <a:r>
                        <a:rPr lang="en-US" altLang="zh-CN" sz="2000" cap="none" spc="0" err="1">
                          <a:solidFill>
                            <a:schemeClr val="tx1"/>
                          </a:solidFill>
                        </a:rPr>
                        <a:t>doubao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模型）</a:t>
                      </a:r>
                      <a:endParaRPr lang="en-US" altLang="zh-CN" sz="2000" cap="none" spc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结合智慧教室进行线下线上结合</a:t>
                      </a:r>
                    </a:p>
                  </a:txBody>
                  <a:tcPr marL="111734" marR="111734" marT="55866" marB="111734"/>
                </a:tc>
                <a:extLst>
                  <a:ext uri="{0D108BD9-81ED-4DB2-BD59-A6C34878D82A}">
                    <a16:rowId xmlns:a16="http://schemas.microsoft.com/office/drawing/2014/main" val="2945893642"/>
                  </a:ext>
                </a:extLst>
              </a:tr>
              <a:tr h="1993786">
                <a:tc>
                  <a:txBody>
                    <a:bodyPr/>
                    <a:lstStyle/>
                    <a:p>
                      <a:r>
                        <a:rPr lang="en-US" altLang="zh-CN" sz="2000" cap="none" spc="0" err="1">
                          <a:solidFill>
                            <a:schemeClr val="tx1"/>
                          </a:solidFill>
                        </a:rPr>
                        <a:t>fanya</a:t>
                      </a:r>
                      <a:endParaRPr lang="zh-CN" altLang="en-US" sz="20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11734" marR="111734" marT="55866" marB="111734"/>
                </a:tc>
                <a:tc>
                  <a:txBody>
                    <a:bodyPr/>
                    <a:lstStyle/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整套</a:t>
                      </a:r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课程体系</a:t>
                      </a:r>
                      <a:endParaRPr lang="en-US" altLang="zh-CN" sz="2000" cap="none" spc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结合论文数据库、视频课程平台等资源的完整生态</a:t>
                      </a:r>
                    </a:p>
                  </a:txBody>
                  <a:tcPr marL="111734" marR="111734" marT="55866" marB="111734"/>
                </a:tc>
                <a:tc>
                  <a:txBody>
                    <a:bodyPr/>
                    <a:lstStyle/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有知识图谱</a:t>
                      </a:r>
                      <a:endParaRPr lang="en-US" altLang="zh-CN" sz="2000" cap="none" spc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自带智能体平台</a:t>
                      </a:r>
                      <a:endParaRPr lang="en-US" altLang="zh-CN" sz="2000" cap="none" spc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使用</a:t>
                      </a:r>
                      <a:r>
                        <a:rPr lang="en-US" altLang="zh-CN" sz="2000" cap="none" spc="0" err="1">
                          <a:solidFill>
                            <a:schemeClr val="tx1"/>
                          </a:solidFill>
                        </a:rPr>
                        <a:t>deepseek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模型的</a:t>
                      </a:r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助教</a:t>
                      </a:r>
                      <a:endParaRPr lang="en-US" altLang="zh-CN" sz="2000" cap="none" spc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可以对视频课程进行讲解，</a:t>
                      </a:r>
                      <a:r>
                        <a:rPr lang="en-US" altLang="zh-CN" sz="2000" cap="none" spc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查找</a:t>
                      </a:r>
                      <a:endParaRPr lang="en-US" altLang="zh-CN" sz="2000" cap="none" spc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陪练功能</a:t>
                      </a:r>
                      <a:endParaRPr lang="en-US" altLang="zh-CN" sz="2000" cap="none" spc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作业查重</a:t>
                      </a:r>
                    </a:p>
                  </a:txBody>
                  <a:tcPr marL="111734" marR="111734" marT="55866" marB="111734"/>
                </a:tc>
                <a:extLst>
                  <a:ext uri="{0D108BD9-81ED-4DB2-BD59-A6C34878D82A}">
                    <a16:rowId xmlns:a16="http://schemas.microsoft.com/office/drawing/2014/main" val="672789885"/>
                  </a:ext>
                </a:extLst>
              </a:tr>
              <a:tr h="1096999">
                <a:tc>
                  <a:txBody>
                    <a:bodyPr/>
                    <a:lstStyle/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智慧树</a:t>
                      </a:r>
                    </a:p>
                  </a:txBody>
                  <a:tcPr marL="111734" marR="111734" marT="55866" marB="111734"/>
                </a:tc>
                <a:tc>
                  <a:txBody>
                    <a:bodyPr/>
                    <a:lstStyle/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视频课程平台</a:t>
                      </a:r>
                    </a:p>
                  </a:txBody>
                  <a:tcPr marL="111734" marR="111734" marT="55866" marB="111734"/>
                </a:tc>
                <a:tc>
                  <a:txBody>
                    <a:bodyPr/>
                    <a:lstStyle/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有知识图谱</a:t>
                      </a:r>
                      <a:endParaRPr lang="en-US" altLang="zh-CN" sz="2000" cap="none" spc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有自己的视频</a:t>
                      </a:r>
                      <a:endParaRPr lang="en-US" altLang="zh-CN" sz="2000" cap="none" spc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cap="none" spc="0">
                          <a:solidFill>
                            <a:schemeClr val="tx1"/>
                          </a:solidFill>
                        </a:rPr>
                        <a:t>生成备课讲稿</a:t>
                      </a:r>
                    </a:p>
                  </a:txBody>
                  <a:tcPr marL="111734" marR="111734" marT="55866" marB="111734"/>
                </a:tc>
                <a:extLst>
                  <a:ext uri="{0D108BD9-81ED-4DB2-BD59-A6C34878D82A}">
                    <a16:rowId xmlns:a16="http://schemas.microsoft.com/office/drawing/2014/main" val="1521883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03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66E6C23-28DE-6C78-6153-81F1A77F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Jämförelse av populära AI-verktyg i Kina och utomlands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77FC3FF-F0E0-C816-096A-F3DC0B9CF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295" y="502920"/>
            <a:ext cx="6894576" cy="14630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2200" b="1" i="0" u="none" strike="noStrike" cap="none" normalizeH="0" baseline="0">
                <a:ln>
                  <a:noFill/>
                </a:ln>
                <a:effectLst/>
                <a:latin typeface="+mn-lt"/>
              </a:rPr>
              <a:t>Generativ AI (Dialog/Text)​​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zh-CN" sz="2200" b="0" i="0" u="none" strike="noStrike" cap="none" normalizeH="0" baseline="0">
              <a:ln>
                <a:noFill/>
              </a:ln>
              <a:effectLst/>
              <a:latin typeface="+mn-lt"/>
            </a:endParaRP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30D498AA-66E6-791C-B787-4AF9B4B488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676648"/>
              </p:ext>
            </p:extLst>
          </p:nvPr>
        </p:nvGraphicFramePr>
        <p:xfrm>
          <a:off x="630936" y="2709628"/>
          <a:ext cx="10917937" cy="3121971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65000"/>
                    <a:lumOff val="35000"/>
                  </a:schemeClr>
                </a:solidFill>
              </a:tblPr>
              <a:tblGrid>
                <a:gridCol w="2338799">
                  <a:extLst>
                    <a:ext uri="{9D8B030D-6E8A-4147-A177-3AD203B41FA5}">
                      <a16:colId xmlns:a16="http://schemas.microsoft.com/office/drawing/2014/main" val="3683465061"/>
                    </a:ext>
                  </a:extLst>
                </a:gridCol>
                <a:gridCol w="2464270">
                  <a:extLst>
                    <a:ext uri="{9D8B030D-6E8A-4147-A177-3AD203B41FA5}">
                      <a16:colId xmlns:a16="http://schemas.microsoft.com/office/drawing/2014/main" val="2314626517"/>
                    </a:ext>
                  </a:extLst>
                </a:gridCol>
                <a:gridCol w="2655412">
                  <a:extLst>
                    <a:ext uri="{9D8B030D-6E8A-4147-A177-3AD203B41FA5}">
                      <a16:colId xmlns:a16="http://schemas.microsoft.com/office/drawing/2014/main" val="1299611092"/>
                    </a:ext>
                  </a:extLst>
                </a:gridCol>
                <a:gridCol w="3459456">
                  <a:extLst>
                    <a:ext uri="{9D8B030D-6E8A-4147-A177-3AD203B41FA5}">
                      <a16:colId xmlns:a16="http://schemas.microsoft.com/office/drawing/2014/main" val="1208391934"/>
                    </a:ext>
                  </a:extLst>
                </a:gridCol>
              </a:tblGrid>
              <a:tr h="457582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600" b="1" cap="none" spc="0">
                          <a:solidFill>
                            <a:schemeClr val="bg1"/>
                          </a:solidFill>
                          <a:effectLst/>
                          <a:latin typeface="PingFang SC"/>
                        </a:rPr>
                        <a:t>Kategori</a:t>
                      </a:r>
                    </a:p>
                  </a:txBody>
                  <a:tcPr marL="59580" marR="74475" marT="62062" marB="956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600" b="1" cap="none" spc="0">
                          <a:solidFill>
                            <a:schemeClr val="bg1"/>
                          </a:solidFill>
                          <a:effectLst/>
                          <a:latin typeface="PingFang SC"/>
                        </a:rPr>
                        <a:t>Utländska verktyg</a:t>
                      </a:r>
                    </a:p>
                  </a:txBody>
                  <a:tcPr marL="59580" marR="74475" marT="62062" marB="956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600" b="1" cap="none" spc="0">
                          <a:solidFill>
                            <a:schemeClr val="bg1"/>
                          </a:solidFill>
                          <a:effectLst/>
                          <a:latin typeface="PingFang SC"/>
                        </a:rPr>
                        <a:t>Kinesiska verktyg</a:t>
                      </a:r>
                    </a:p>
                  </a:txBody>
                  <a:tcPr marL="59580" marR="74475" marT="62062" marB="956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600" b="1" cap="none" spc="0">
                          <a:solidFill>
                            <a:schemeClr val="bg1"/>
                          </a:solidFill>
                          <a:effectLst/>
                          <a:latin typeface="PingFang SC"/>
                        </a:rPr>
                        <a:t>Nyckelskillnader</a:t>
                      </a:r>
                    </a:p>
                  </a:txBody>
                  <a:tcPr marL="59580" marR="74475" marT="62062" marB="956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471790"/>
                  </a:ext>
                </a:extLst>
              </a:tr>
              <a:tr h="1457139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​</a:t>
                      </a:r>
                      <a:r>
                        <a:rPr lang="en-US" sz="1600" b="1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​Språkmodeller​</a:t>
                      </a: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​</a:t>
                      </a:r>
                    </a:p>
                  </a:txBody>
                  <a:tcPr marL="59580" marR="74475" marT="62062" marB="956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ChatGPT (OpenAI)</a:t>
                      </a:r>
                      <a:b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Claude (Anthropic)</a:t>
                      </a:r>
                    </a:p>
                  </a:txBody>
                  <a:tcPr marL="59580" marR="74475" marT="62062" marB="956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Wenxin </a:t>
                      </a:r>
                      <a:r>
                        <a:rPr lang="en-US" sz="1600" b="0" cap="none" spc="0" err="1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Yiyan</a:t>
                      </a: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 (Baidu)</a:t>
                      </a:r>
                      <a:b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DeepSeek Chat</a:t>
                      </a:r>
                      <a:b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Tencent </a:t>
                      </a:r>
                      <a:r>
                        <a:rPr lang="en-US" sz="1600" b="0" cap="none" spc="0" err="1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Yuanbao</a:t>
                      </a:r>
                      <a:endParaRPr lang="en-US" sz="1600" b="0" cap="none" spc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cap="none" spc="0" err="1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iFlytek</a:t>
                      </a:r>
                      <a:r>
                        <a:rPr lang="en-US" altLang="zh-CN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 Spark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cap="none" spc="0" err="1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Doubao</a:t>
                      </a:r>
                      <a:endParaRPr lang="en-US" altLang="zh-CN" sz="1600" b="0" cap="none" spc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59580" marR="74475" marT="62062" marB="956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sv-SE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- Bättre hantering av kinesiska texter (t.ex. klassisk poesi)</a:t>
                      </a:r>
                      <a:br>
                        <a:rPr lang="sv-SE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</a:br>
                      <a:r>
                        <a:rPr lang="sv-SE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- Kinesiska verktyg filtrerar känsligt innehåll som standard</a:t>
                      </a:r>
                      <a:br>
                        <a:rPr lang="sv-SE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</a:br>
                      <a:r>
                        <a:rPr lang="sv-SE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- Vissa kinesiska verktyg är gratis</a:t>
                      </a:r>
                    </a:p>
                  </a:txBody>
                  <a:tcPr marL="59580" marR="74475" marT="62062" marB="956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097560"/>
                  </a:ext>
                </a:extLst>
              </a:tr>
              <a:tr h="1207250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​</a:t>
                      </a:r>
                      <a:r>
                        <a:rPr lang="en-US" sz="1600" b="1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​Öppna modeller​</a:t>
                      </a: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​</a:t>
                      </a:r>
                    </a:p>
                  </a:txBody>
                  <a:tcPr marL="59580" marR="74475" marT="62062" marB="956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LLaMA (Meta)</a:t>
                      </a:r>
                      <a:b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Mistral</a:t>
                      </a:r>
                    </a:p>
                  </a:txBody>
                  <a:tcPr marL="59580" marR="74475" marT="62062" marB="956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Tongyi Qianwen (Alibaba)</a:t>
                      </a:r>
                      <a:b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ChatGLM</a:t>
                      </a:r>
                    </a:p>
                  </a:txBody>
                  <a:tcPr marL="59580" marR="74475" marT="62062" marB="956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sv-SE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- Kinesiska modeller optimerade för lokal användning</a:t>
                      </a:r>
                      <a:br>
                        <a:rPr lang="sv-SE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</a:br>
                      <a:r>
                        <a:rPr lang="sv-SE" sz="1600" b="0" cap="none" spc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- Utländska verktyg har större utvecklarekosystem</a:t>
                      </a:r>
                    </a:p>
                  </a:txBody>
                  <a:tcPr marL="59580" marR="74475" marT="62062" marB="9565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08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2373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9634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14A6D728-B471-1415-ABB2-6A06CEF44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1" y="2376398"/>
            <a:ext cx="4822027" cy="209758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D1CEE39-A6DC-4DE0-9789-206F1A98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26744" y="889634"/>
            <a:ext cx="0" cy="50749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内容占位符 4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F59861F5-F69C-6672-6321-D89778280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78" y="1720508"/>
            <a:ext cx="4818888" cy="340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8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F8E1937-C6D8-A09E-E8F1-3106F752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509587"/>
            <a:ext cx="7649239" cy="7429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r>
              <a:rPr lang="en-US" altLang="zh-CN"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Programmeringsverktyg​​</a:t>
            </a:r>
            <a:br>
              <a:rPr lang="en-US" altLang="zh-CN"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zh-CN" sz="23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内容占位符 6">
            <a:extLst>
              <a:ext uri="{FF2B5EF4-FFF2-40B4-BE49-F238E27FC236}">
                <a16:creationId xmlns:a16="http://schemas.microsoft.com/office/drawing/2014/main" id="{759D2F0F-1D6B-F84E-7A5C-4015CE9C19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945294"/>
              </p:ext>
            </p:extLst>
          </p:nvPr>
        </p:nvGraphicFramePr>
        <p:xfrm>
          <a:off x="899042" y="2072640"/>
          <a:ext cx="10382043" cy="412813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14793">
                  <a:extLst>
                    <a:ext uri="{9D8B030D-6E8A-4147-A177-3AD203B41FA5}">
                      <a16:colId xmlns:a16="http://schemas.microsoft.com/office/drawing/2014/main" val="2378915327"/>
                    </a:ext>
                  </a:extLst>
                </a:gridCol>
                <a:gridCol w="2663275">
                  <a:extLst>
                    <a:ext uri="{9D8B030D-6E8A-4147-A177-3AD203B41FA5}">
                      <a16:colId xmlns:a16="http://schemas.microsoft.com/office/drawing/2014/main" val="1098684237"/>
                    </a:ext>
                  </a:extLst>
                </a:gridCol>
                <a:gridCol w="2665538">
                  <a:extLst>
                    <a:ext uri="{9D8B030D-6E8A-4147-A177-3AD203B41FA5}">
                      <a16:colId xmlns:a16="http://schemas.microsoft.com/office/drawing/2014/main" val="262588068"/>
                    </a:ext>
                  </a:extLst>
                </a:gridCol>
                <a:gridCol w="3238437">
                  <a:extLst>
                    <a:ext uri="{9D8B030D-6E8A-4147-A177-3AD203B41FA5}">
                      <a16:colId xmlns:a16="http://schemas.microsoft.com/office/drawing/2014/main" val="136342168"/>
                    </a:ext>
                  </a:extLst>
                </a:gridCol>
              </a:tblGrid>
              <a:tr h="778065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500" b="1" cap="none" spc="30">
                          <a:solidFill>
                            <a:schemeClr val="tx1"/>
                          </a:solidFill>
                          <a:effectLst/>
                          <a:latin typeface="PingFang SC"/>
                        </a:rPr>
                        <a:t>Kategori</a:t>
                      </a:r>
                    </a:p>
                  </a:txBody>
                  <a:tcPr marL="0" marR="14163" marT="171871" marB="17187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500" b="1" cap="none" spc="30">
                          <a:solidFill>
                            <a:schemeClr val="tx1"/>
                          </a:solidFill>
                          <a:effectLst/>
                          <a:latin typeface="PingFang SC"/>
                        </a:rPr>
                        <a:t>Utländska verktyg</a:t>
                      </a:r>
                    </a:p>
                  </a:txBody>
                  <a:tcPr marL="0" marR="14163" marT="171871" marB="17187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500" b="1" cap="none" spc="30">
                          <a:solidFill>
                            <a:schemeClr val="tx1"/>
                          </a:solidFill>
                          <a:effectLst/>
                          <a:latin typeface="PingFang SC"/>
                        </a:rPr>
                        <a:t>Kinesiska verktyg</a:t>
                      </a:r>
                    </a:p>
                  </a:txBody>
                  <a:tcPr marL="0" marR="14163" marT="171871" marB="17187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500" b="1" cap="none" spc="30">
                          <a:solidFill>
                            <a:schemeClr val="tx1"/>
                          </a:solidFill>
                          <a:effectLst/>
                          <a:latin typeface="PingFang SC"/>
                        </a:rPr>
                        <a:t>Nyckelskillnader</a:t>
                      </a:r>
                    </a:p>
                  </a:txBody>
                  <a:tcPr marL="0" marR="14163" marT="171871" marB="17187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869304"/>
                  </a:ext>
                </a:extLst>
              </a:tr>
              <a:tr h="1816662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  <a:r>
                        <a:rPr lang="en-US" sz="1900" b="1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​Kodgenerering​</a:t>
                      </a:r>
                      <a: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</a:p>
                  </a:txBody>
                  <a:tcPr marL="0" marR="206245" marT="171871" marB="171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GitHub Copilot</a:t>
                      </a:r>
                      <a:b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Codeium</a:t>
                      </a:r>
                    </a:p>
                  </a:txBody>
                  <a:tcPr marL="0" marR="206245" marT="171871" marB="171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Alibaba Tongyi Lingma</a:t>
                      </a:r>
                      <a:b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Tencent AI Kodassistent</a:t>
                      </a:r>
                    </a:p>
                  </a:txBody>
                  <a:tcPr marL="0" marR="206245" marT="171871" marB="171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 fontAlgn="base">
                        <a:buFontTx/>
                        <a:buChar char="-"/>
                      </a:pPr>
                      <a:r>
                        <a:rPr lang="sv-SE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Copilot har bredare språkstöd</a:t>
                      </a:r>
                    </a:p>
                    <a:p>
                      <a:pPr marL="342900" indent="-342900" algn="l" fontAlgn="base">
                        <a:buFontTx/>
                        <a:buChar char="-"/>
                      </a:pPr>
                      <a:r>
                        <a:rPr lang="sv-SE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Kinesiska verktyg förstår kinesiska kommentarer bättre</a:t>
                      </a:r>
                    </a:p>
                  </a:txBody>
                  <a:tcPr marL="0" marR="206245" marT="171871" marB="171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905996"/>
                  </a:ext>
                </a:extLst>
              </a:tr>
              <a:tr h="1533409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  <a:r>
                        <a:rPr lang="en-US" sz="1900" b="1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​Kodförvaring​</a:t>
                      </a:r>
                      <a: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</a:p>
                  </a:txBody>
                  <a:tcPr marL="70813" marR="206245" marT="171871" marB="171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GitHub</a:t>
                      </a:r>
                    </a:p>
                  </a:txBody>
                  <a:tcPr marL="70813" marR="206245" marT="171871" marB="171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Gitee</a:t>
                      </a:r>
                      <a:b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Alibaba Codeup</a:t>
                      </a:r>
                    </a:p>
                  </a:txBody>
                  <a:tcPr marL="70813" marR="206245" marT="171871" marB="171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sv-SE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- GitHub har globalt ekosystem</a:t>
                      </a:r>
                      <a:br>
                        <a:rPr lang="sv-SE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sv-SE" sz="19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- Kinesiska plattformar uppfyller lokala datakrav</a:t>
                      </a:r>
                    </a:p>
                  </a:txBody>
                  <a:tcPr marL="70813" marR="206245" marT="171871" marB="1718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49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80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26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" name="Rectangle 1">
            <a:extLst>
              <a:ext uri="{FF2B5EF4-FFF2-40B4-BE49-F238E27FC236}">
                <a16:creationId xmlns:a16="http://schemas.microsoft.com/office/drawing/2014/main" id="{606EB762-946A-2DE9-B131-B8B1693A0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383" y="3566810"/>
            <a:ext cx="5692953" cy="26511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  <a:t>AI-konst &amp; Design​​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zh-CN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2CF93FE6-3990-771D-C8F7-E07327E3E5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583952"/>
              </p:ext>
            </p:extLst>
          </p:nvPr>
        </p:nvGraphicFramePr>
        <p:xfrm>
          <a:off x="4432280" y="1173191"/>
          <a:ext cx="6973338" cy="4842477"/>
        </p:xfrm>
        <a:graphic>
          <a:graphicData uri="http://schemas.openxmlformats.org/drawingml/2006/table">
            <a:tbl>
              <a:tblPr>
                <a:solidFill>
                  <a:schemeClr val="bg1">
                    <a:lumMod val="95000"/>
                  </a:schemeClr>
                </a:solidFill>
              </a:tblPr>
              <a:tblGrid>
                <a:gridCol w="1885173">
                  <a:extLst>
                    <a:ext uri="{9D8B030D-6E8A-4147-A177-3AD203B41FA5}">
                      <a16:colId xmlns:a16="http://schemas.microsoft.com/office/drawing/2014/main" val="1211278257"/>
                    </a:ext>
                  </a:extLst>
                </a:gridCol>
                <a:gridCol w="1545772">
                  <a:extLst>
                    <a:ext uri="{9D8B030D-6E8A-4147-A177-3AD203B41FA5}">
                      <a16:colId xmlns:a16="http://schemas.microsoft.com/office/drawing/2014/main" val="3477744634"/>
                    </a:ext>
                  </a:extLst>
                </a:gridCol>
                <a:gridCol w="1482454">
                  <a:extLst>
                    <a:ext uri="{9D8B030D-6E8A-4147-A177-3AD203B41FA5}">
                      <a16:colId xmlns:a16="http://schemas.microsoft.com/office/drawing/2014/main" val="4076020774"/>
                    </a:ext>
                  </a:extLst>
                </a:gridCol>
                <a:gridCol w="2059939">
                  <a:extLst>
                    <a:ext uri="{9D8B030D-6E8A-4147-A177-3AD203B41FA5}">
                      <a16:colId xmlns:a16="http://schemas.microsoft.com/office/drawing/2014/main" val="455717321"/>
                    </a:ext>
                  </a:extLst>
                </a:gridCol>
              </a:tblGrid>
              <a:tr h="914523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300" b="1" cap="none" spc="0">
                          <a:solidFill>
                            <a:schemeClr val="tx1"/>
                          </a:solidFill>
                          <a:effectLst/>
                          <a:latin typeface="PingFang SC"/>
                        </a:rPr>
                        <a:t>Kategori</a:t>
                      </a:r>
                    </a:p>
                  </a:txBody>
                  <a:tcPr marL="69274" marR="90670" marT="19792" marB="14844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300" b="1" cap="none" spc="0">
                          <a:solidFill>
                            <a:schemeClr val="tx1"/>
                          </a:solidFill>
                          <a:effectLst/>
                          <a:latin typeface="PingFang SC"/>
                        </a:rPr>
                        <a:t>Utländska verktyg</a:t>
                      </a:r>
                    </a:p>
                  </a:txBody>
                  <a:tcPr marL="69274" marR="90670" marT="19792" marB="1484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300" b="1" cap="none" spc="0">
                          <a:solidFill>
                            <a:schemeClr val="tx1"/>
                          </a:solidFill>
                          <a:effectLst/>
                          <a:latin typeface="PingFang SC"/>
                        </a:rPr>
                        <a:t>Kinesiska verktyg</a:t>
                      </a:r>
                    </a:p>
                  </a:txBody>
                  <a:tcPr marL="69274" marR="90670" marT="19792" marB="1484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300" b="1" cap="none" spc="0">
                          <a:solidFill>
                            <a:schemeClr val="tx1"/>
                          </a:solidFill>
                          <a:effectLst/>
                          <a:latin typeface="PingFang SC"/>
                        </a:rPr>
                        <a:t>Nyckelskillnader</a:t>
                      </a:r>
                    </a:p>
                  </a:txBody>
                  <a:tcPr marL="69274" marR="90670" marT="19792" marB="1484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942997"/>
                  </a:ext>
                </a:extLst>
              </a:tr>
              <a:tr h="2113899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  <a:r>
                        <a:rPr lang="en-US" sz="1300" b="1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  <a:r>
                        <a:rPr lang="en-US" sz="1300" b="1" cap="none" spc="0" err="1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Bildgenerering</a:t>
                      </a:r>
                      <a:r>
                        <a:rPr lang="en-US" sz="1300" b="1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  <a: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</a:p>
                  </a:txBody>
                  <a:tcPr marL="69274" marR="90670" marT="19792" marB="14844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Midjourney</a:t>
                      </a:r>
                      <a:b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Stable Diffusion</a:t>
                      </a:r>
                    </a:p>
                  </a:txBody>
                  <a:tcPr marL="69274" marR="90670" marT="19792" marB="1484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Wenxin Yige (Baidu)</a:t>
                      </a:r>
                      <a:b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Tongyi Wanxiang (Alibaba)</a:t>
                      </a:r>
                    </a:p>
                  </a:txBody>
                  <a:tcPr marL="69274" marR="90670" marT="19792" marB="1484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sv-SE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- Utländska verktyg har mer kreativa stilar</a:t>
                      </a:r>
                      <a:br>
                        <a:rPr lang="sv-SE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sv-SE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- Kinesiska verktyg optimerade för kinesiska prompts</a:t>
                      </a:r>
                    </a:p>
                  </a:txBody>
                  <a:tcPr marL="69274" marR="90670" marT="19792" marB="1484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874882"/>
                  </a:ext>
                </a:extLst>
              </a:tr>
              <a:tr h="1814055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  <a:r>
                        <a:rPr lang="en-US" sz="1300" b="1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​Design​</a:t>
                      </a:r>
                      <a: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</a:p>
                  </a:txBody>
                  <a:tcPr marL="69274" marR="90670" marT="19792" marB="148443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Canva AI</a:t>
                      </a:r>
                      <a:b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Adobe Firefly</a:t>
                      </a:r>
                    </a:p>
                  </a:txBody>
                  <a:tcPr marL="69274" marR="90670" marT="19792" marB="1484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300" b="0" cap="none" spc="0" dirty="0" err="1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Gaoding</a:t>
                      </a:r>
                      <a:r>
                        <a:rPr lang="en-US" sz="1300" b="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 AI</a:t>
                      </a:r>
                      <a:br>
                        <a:rPr lang="en-US" sz="1300" b="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 b="0" cap="none" spc="0" dirty="0" err="1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Meitu</a:t>
                      </a:r>
                      <a:r>
                        <a:rPr lang="en-US" sz="1300" b="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 AI</a:t>
                      </a:r>
                    </a:p>
                  </a:txBody>
                  <a:tcPr marL="69274" marR="90670" marT="19792" marB="1484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sv-SE" sz="1300" b="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- Adobe-integration globalt</a:t>
                      </a:r>
                      <a:br>
                        <a:rPr lang="sv-SE" sz="1300" b="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sv-SE" sz="1300" b="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- Kinesiska mallar för lokal e-handel</a:t>
                      </a:r>
                    </a:p>
                  </a:txBody>
                  <a:tcPr marL="69274" marR="90670" marT="19792" marB="14844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032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36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41C867F-9700-23CA-3A74-157F4378A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990599"/>
            <a:ext cx="99060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r>
              <a:rPr kumimoji="0" lang="en-US" altLang="zh-CN" sz="3700" b="1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Ljud &amp; Video​​</a:t>
            </a:r>
          </a:p>
          <a:p>
            <a:pPr marL="0" marR="0" lvl="0" indent="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endParaRPr kumimoji="0" lang="en-US" altLang="zh-CN" sz="3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5B570D15-34A6-0CBF-59CC-673495AC10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1898055"/>
              </p:ext>
            </p:extLst>
          </p:nvPr>
        </p:nvGraphicFramePr>
        <p:xfrm>
          <a:off x="710032" y="2137228"/>
          <a:ext cx="10771937" cy="4327594"/>
        </p:xfrm>
        <a:graphic>
          <a:graphicData uri="http://schemas.openxmlformats.org/drawingml/2006/table">
            <a:tbl>
              <a:tblPr>
                <a:solidFill>
                  <a:schemeClr val="bg1">
                    <a:lumMod val="95000"/>
                  </a:schemeClr>
                </a:solidFill>
              </a:tblPr>
              <a:tblGrid>
                <a:gridCol w="2258391">
                  <a:extLst>
                    <a:ext uri="{9D8B030D-6E8A-4147-A177-3AD203B41FA5}">
                      <a16:colId xmlns:a16="http://schemas.microsoft.com/office/drawing/2014/main" val="1694021779"/>
                    </a:ext>
                  </a:extLst>
                </a:gridCol>
                <a:gridCol w="2405482">
                  <a:extLst>
                    <a:ext uri="{9D8B030D-6E8A-4147-A177-3AD203B41FA5}">
                      <a16:colId xmlns:a16="http://schemas.microsoft.com/office/drawing/2014/main" val="2711483300"/>
                    </a:ext>
                  </a:extLst>
                </a:gridCol>
                <a:gridCol w="2901918">
                  <a:extLst>
                    <a:ext uri="{9D8B030D-6E8A-4147-A177-3AD203B41FA5}">
                      <a16:colId xmlns:a16="http://schemas.microsoft.com/office/drawing/2014/main" val="46962068"/>
                    </a:ext>
                  </a:extLst>
                </a:gridCol>
                <a:gridCol w="3206146">
                  <a:extLst>
                    <a:ext uri="{9D8B030D-6E8A-4147-A177-3AD203B41FA5}">
                      <a16:colId xmlns:a16="http://schemas.microsoft.com/office/drawing/2014/main" val="4049666552"/>
                    </a:ext>
                  </a:extLst>
                </a:gridCol>
              </a:tblGrid>
              <a:tr h="646000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000" b="1" cap="none" spc="0">
                          <a:solidFill>
                            <a:schemeClr val="tx1"/>
                          </a:solidFill>
                          <a:effectLst/>
                          <a:latin typeface="PingFang SC"/>
                        </a:rPr>
                        <a:t>Kategori</a:t>
                      </a:r>
                    </a:p>
                  </a:txBody>
                  <a:tcPr marL="151295" marR="189118" marT="151295" marB="15759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000" b="1" cap="none" spc="0">
                          <a:solidFill>
                            <a:schemeClr val="tx1"/>
                          </a:solidFill>
                          <a:effectLst/>
                          <a:latin typeface="PingFang SC"/>
                        </a:rPr>
                        <a:t>Utländska verktyg</a:t>
                      </a:r>
                    </a:p>
                  </a:txBody>
                  <a:tcPr marL="151295" marR="189118" marT="151295" marB="15759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000" b="1" cap="none" spc="0">
                          <a:solidFill>
                            <a:schemeClr val="tx1"/>
                          </a:solidFill>
                          <a:effectLst/>
                          <a:latin typeface="PingFang SC"/>
                        </a:rPr>
                        <a:t>Kinesiska verktyg</a:t>
                      </a:r>
                    </a:p>
                  </a:txBody>
                  <a:tcPr marL="151295" marR="189118" marT="151295" marB="15759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000" b="1" cap="none" spc="0">
                          <a:solidFill>
                            <a:schemeClr val="tx1"/>
                          </a:solidFill>
                          <a:effectLst/>
                          <a:latin typeface="PingFang SC"/>
                        </a:rPr>
                        <a:t>Nyckelskillnader</a:t>
                      </a:r>
                    </a:p>
                  </a:txBody>
                  <a:tcPr marL="151295" marR="189118" marT="151295" marB="15759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7262"/>
                  </a:ext>
                </a:extLst>
              </a:tr>
              <a:tr h="1543900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  <a:r>
                        <a:rPr lang="en-US" sz="2000" b="1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​Videogenerering​</a:t>
                      </a:r>
                      <a: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</a:p>
                  </a:txBody>
                  <a:tcPr marL="151295" marR="189118" marT="151295" marB="15759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Runway</a:t>
                      </a:r>
                      <a:b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Sora (OpenAI)</a:t>
                      </a:r>
                    </a:p>
                  </a:txBody>
                  <a:tcPr marL="151295" marR="189118" marT="151295" marB="15759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Tencent Zhiying</a:t>
                      </a:r>
                      <a:b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Jianying AI (ByteDance)</a:t>
                      </a:r>
                    </a:p>
                  </a:txBody>
                  <a:tcPr marL="151295" marR="189118" marT="151295" marB="15759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sv-SE" sz="2000" b="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- Sora tekniskt avancerad men ej tillgänglig</a:t>
                      </a:r>
                      <a:br>
                        <a:rPr lang="sv-SE" sz="2000" b="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sv-SE" sz="2000" b="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- Kinesiska verktyg </a:t>
                      </a:r>
                      <a:r>
                        <a:rPr lang="sv-SE" sz="2000" b="0" kern="120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  <a:ea typeface="+mn-ea"/>
                          <a:cs typeface="+mn-cs"/>
                        </a:rPr>
                        <a:t>enklare för lokal användning</a:t>
                      </a:r>
                      <a:r>
                        <a:rPr lang="zh-CN" altLang="en-US" sz="2000" b="0" kern="120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2000" b="0" kern="120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  <a:ea typeface="+mn-ea"/>
                          <a:cs typeface="+mn-cs"/>
                        </a:rPr>
                        <a:t>​​</a:t>
                      </a:r>
                      <a:r>
                        <a:rPr lang="en-US" altLang="zh-CN" sz="2000" b="0" kern="1200" cap="none" spc="0" dirty="0" err="1">
                          <a:solidFill>
                            <a:schemeClr val="tx1"/>
                          </a:solidFill>
                          <a:effectLst/>
                          <a:latin typeface="inherit"/>
                          <a:ea typeface="+mn-ea"/>
                          <a:cs typeface="+mn-cs"/>
                        </a:rPr>
                        <a:t>Automatisk</a:t>
                      </a:r>
                      <a:r>
                        <a:rPr lang="en-US" altLang="zh-CN" sz="2000" b="0" kern="120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altLang="zh-CN" sz="2000" b="0" kern="1200" cap="none" spc="0" dirty="0" err="1">
                          <a:solidFill>
                            <a:schemeClr val="tx1"/>
                          </a:solidFill>
                          <a:effectLst/>
                          <a:latin typeface="inherit"/>
                          <a:ea typeface="+mn-ea"/>
                          <a:cs typeface="+mn-cs"/>
                        </a:rPr>
                        <a:t>undertextning</a:t>
                      </a:r>
                      <a:r>
                        <a:rPr lang="zh-CN" altLang="en-US" sz="2000" b="0" kern="120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  <a:ea typeface="+mn-ea"/>
                          <a:cs typeface="+mn-cs"/>
                        </a:rPr>
                        <a:t>）</a:t>
                      </a:r>
                      <a:endParaRPr lang="sv-SE" sz="2000" b="0" kern="1200" cap="none" spc="0" dirty="0">
                        <a:solidFill>
                          <a:schemeClr val="tx1"/>
                        </a:solidFill>
                        <a:effectLst/>
                        <a:latin typeface="inherit"/>
                        <a:ea typeface="+mn-ea"/>
                        <a:cs typeface="+mn-cs"/>
                      </a:endParaRPr>
                    </a:p>
                  </a:txBody>
                  <a:tcPr marL="151295" marR="189118" marT="151295" marB="15759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22914"/>
                  </a:ext>
                </a:extLst>
              </a:tr>
              <a:tr h="1543900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  <a:r>
                        <a:rPr lang="en-US" sz="2000" b="1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​Röstsyntes​</a:t>
                      </a:r>
                      <a: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​</a:t>
                      </a:r>
                    </a:p>
                  </a:txBody>
                  <a:tcPr marL="151295" marR="189118" marT="151295" marB="15759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ElevenLabs</a:t>
                      </a:r>
                    </a:p>
                  </a:txBody>
                  <a:tcPr marL="151295" marR="189118" marT="151295" marB="15759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Baidu Speech</a:t>
                      </a:r>
                      <a:b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2000" b="0" cap="none" spc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iFlytek</a:t>
                      </a:r>
                    </a:p>
                  </a:txBody>
                  <a:tcPr marL="151295" marR="189118" marT="151295" marB="15759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sv-SE" sz="2000" b="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- Utländska verktyg har fler internationella röster</a:t>
                      </a:r>
                      <a:br>
                        <a:rPr lang="sv-SE" sz="2000" b="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</a:br>
                      <a:r>
                        <a:rPr lang="sv-SE" sz="2000" b="0" cap="none" spc="0" dirty="0">
                          <a:solidFill>
                            <a:schemeClr val="tx1"/>
                          </a:solidFill>
                          <a:effectLst/>
                          <a:latin typeface="inherit"/>
                        </a:rPr>
                        <a:t>- Kinesiska verktyg stöder lokala dialekter</a:t>
                      </a:r>
                    </a:p>
                  </a:txBody>
                  <a:tcPr marL="151295" marR="189118" marT="151295" marB="15759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978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63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9" name="Rectangle 718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3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图片 4" descr="图形用户界面, 文本, 网站&#10;&#10;AI 生成的内容可能不正确。">
            <a:extLst>
              <a:ext uri="{FF2B5EF4-FFF2-40B4-BE49-F238E27FC236}">
                <a16:creationId xmlns:a16="http://schemas.microsoft.com/office/drawing/2014/main" id="{16F4380D-AB0B-29DA-C488-B115EDF3D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10"/>
          <a:stretch>
            <a:fillRect/>
          </a:stretch>
        </p:blipFill>
        <p:spPr>
          <a:xfrm>
            <a:off x="-3046" y="340423"/>
            <a:ext cx="4630139" cy="5265795"/>
          </a:xfrm>
          <a:prstGeom prst="rect">
            <a:avLst/>
          </a:prstGeom>
        </p:spPr>
      </p:pic>
      <p:pic>
        <p:nvPicPr>
          <p:cNvPr id="3" name="图片 2" descr="图形用户界面, 应用程序, 网站&#10;&#10;AI 生成的内容可能不正确。">
            <a:extLst>
              <a:ext uri="{FF2B5EF4-FFF2-40B4-BE49-F238E27FC236}">
                <a16:creationId xmlns:a16="http://schemas.microsoft.com/office/drawing/2014/main" id="{86AD17A6-09F1-9D7F-AAC9-9D301EB3E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106"/>
          <a:stretch>
            <a:fillRect/>
          </a:stretch>
        </p:blipFill>
        <p:spPr>
          <a:xfrm>
            <a:off x="4901780" y="1071563"/>
            <a:ext cx="7290218" cy="52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90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8757C-6CA3-528B-94B3-C6A211491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0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内容占位符 4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1BC56266-4A78-E770-FEDB-EF9225185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4" b="1"/>
          <a:stretch>
            <a:fillRect/>
          </a:stretch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3" name="图片 2" descr="图形用户界面, 网站&#10;&#10;AI 生成的内容可能不正确。">
            <a:extLst>
              <a:ext uri="{FF2B5EF4-FFF2-40B4-BE49-F238E27FC236}">
                <a16:creationId xmlns:a16="http://schemas.microsoft.com/office/drawing/2014/main" id="{11AAC4A1-803C-44B5-1313-0121A9FD6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7" b="2"/>
          <a:stretch>
            <a:fillRect/>
          </a:stretch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7" name="图片 6" descr="图形用户界面, 文本, 应用程序, 电子邮件&#10;&#10;AI 生成的内容可能不正确。">
            <a:extLst>
              <a:ext uri="{FF2B5EF4-FFF2-40B4-BE49-F238E27FC236}">
                <a16:creationId xmlns:a16="http://schemas.microsoft.com/office/drawing/2014/main" id="{F9D189AB-6B62-CB50-4786-3C5493C6B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1" r="1" b="21012"/>
          <a:stretch>
            <a:fillRect/>
          </a:stretch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13" name="图片 12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7E9799A1-A863-5169-C8DF-9DBDB521E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50322"/>
          <a:stretch>
            <a:fillRect/>
          </a:stretch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35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4794</Words>
  <Application>Microsoft Office PowerPoint</Application>
  <PresentationFormat>Bredbild</PresentationFormat>
  <Paragraphs>149</Paragraphs>
  <Slides>20</Slides>
  <Notes>17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inherit</vt:lpstr>
      <vt:lpstr>PingFang SC</vt:lpstr>
      <vt:lpstr>Office 主题​​</vt:lpstr>
      <vt:lpstr>Hur använder vi AI på SISU</vt:lpstr>
      <vt:lpstr>AI-träning</vt:lpstr>
      <vt:lpstr> Jämförelse av populära AI-verktyg i Kina och utomlands</vt:lpstr>
      <vt:lpstr>PowerPoint-presentation</vt:lpstr>
      <vt:lpstr>Programmeringsverktyg​​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Smart Classroom</vt:lpstr>
      <vt:lpstr>COZE</vt:lpstr>
      <vt:lpstr>CHAOXING &amp; FANYA</vt:lpstr>
      <vt:lpstr>AI-funktioner</vt:lpstr>
      <vt:lpstr>PowerPoint-presentation</vt:lpstr>
      <vt:lpstr> Tack！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贇璐 沈</dc:creator>
  <cp:lastModifiedBy>Monika Rönngren</cp:lastModifiedBy>
  <cp:revision>13</cp:revision>
  <dcterms:created xsi:type="dcterms:W3CDTF">2025-08-18T15:53:17Z</dcterms:created>
  <dcterms:modified xsi:type="dcterms:W3CDTF">2025-09-04T11:53:06Z</dcterms:modified>
</cp:coreProperties>
</file>